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0.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2.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3.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4.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15.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86" r:id="rId20"/>
    <p:sldMasterId id="2147485319" r:id="rId21"/>
  </p:sldMasterIdLst>
  <p:notesMasterIdLst>
    <p:notesMasterId r:id="rId49"/>
  </p:notesMasterIdLst>
  <p:handoutMasterIdLst>
    <p:handoutMasterId r:id="rId50"/>
  </p:handoutMasterIdLst>
  <p:sldIdLst>
    <p:sldId id="2076138386" r:id="rId22"/>
    <p:sldId id="2076136683" r:id="rId23"/>
    <p:sldId id="4369" r:id="rId24"/>
    <p:sldId id="2076136939" r:id="rId25"/>
    <p:sldId id="2076137337" r:id="rId26"/>
    <p:sldId id="2076136943" r:id="rId27"/>
    <p:sldId id="2076137340" r:id="rId28"/>
    <p:sldId id="2076137341" r:id="rId29"/>
    <p:sldId id="2076136944" r:id="rId30"/>
    <p:sldId id="2076136945" r:id="rId31"/>
    <p:sldId id="2076138482" r:id="rId32"/>
    <p:sldId id="2076137051" r:id="rId33"/>
    <p:sldId id="2076138502" r:id="rId34"/>
    <p:sldId id="2076138503" r:id="rId35"/>
    <p:sldId id="2076138504" r:id="rId36"/>
    <p:sldId id="2076138505" r:id="rId37"/>
    <p:sldId id="2076138506" r:id="rId38"/>
    <p:sldId id="2076138507" r:id="rId39"/>
    <p:sldId id="2076136669" r:id="rId40"/>
    <p:sldId id="2076138499" r:id="rId41"/>
    <p:sldId id="2076136764" r:id="rId42"/>
    <p:sldId id="2076136929" r:id="rId43"/>
    <p:sldId id="2076138508" r:id="rId44"/>
    <p:sldId id="2076138370" r:id="rId45"/>
    <p:sldId id="2076138404" r:id="rId46"/>
    <p:sldId id="2076138374" r:id="rId47"/>
    <p:sldId id="2076138509" r:id="rId48"/>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39" autoAdjust="0"/>
  </p:normalViewPr>
  <p:slideViewPr>
    <p:cSldViewPr snapToGrid="0">
      <p:cViewPr varScale="1">
        <p:scale>
          <a:sx n="97" d="100"/>
          <a:sy n="97" d="100"/>
        </p:scale>
        <p:origin x="1074" y="78"/>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6.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8.xml"/><Relationship Id="rId11" Type="http://schemas.openxmlformats.org/officeDocument/2006/relationships/slideMaster" Target="slideMasters/slideMaster6.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viewProps" Target="viewProps.xml"/><Relationship Id="rId5" Type="http://schemas.openxmlformats.org/officeDocument/2006/relationships/customXml" Target="../customXml/item5.xml"/><Relationship Id="rId10" Type="http://schemas.openxmlformats.org/officeDocument/2006/relationships/slideMaster" Target="slideMasters/slideMaster5.xml"/><Relationship Id="rId19" Type="http://schemas.openxmlformats.org/officeDocument/2006/relationships/slideMaster" Target="slideMasters/slideMaster14.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microsoft.com/office/2018/10/relationships/authors" Target="authors.xml"/><Relationship Id="rId8" Type="http://schemas.openxmlformats.org/officeDocument/2006/relationships/slideMaster" Target="slideMasters/slideMaster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20" Type="http://schemas.openxmlformats.org/officeDocument/2006/relationships/slideMaster" Target="slideMasters/slideMaster15.xml"/><Relationship Id="rId41" Type="http://schemas.openxmlformats.org/officeDocument/2006/relationships/slide" Target="slides/slide20.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custLinFactX="11128" custLinFactNeighborX="100000"/>
      <dgm:spPr/>
    </dgm:pt>
    <dgm:pt modelId="{B2FD37B0-F01B-4D44-8CF8-218202E0D1E8}" type="pres">
      <dgm:prSet presAssocID="{5B61AFCB-3999-4FF6-8C40-951220175333}" presName="Ellipse" presStyleLbl="fgAcc1" presStyleIdx="1" presStyleCnt="11"/>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custLinFactNeighborX="24097"/>
      <dgm:spPr/>
    </dgm:pt>
    <dgm:pt modelId="{F2AE6278-65FD-49DF-B70A-DC2E6C36130D}" type="pres">
      <dgm:prSet presAssocID="{0A20DFE2-6CF3-4F83-A2A3-0B988DAA1C59}" presName="Ellipse" presStyleLbl="fgAcc1" presStyleIdx="4" presStyleCnt="11"/>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custLinFactNeighborX="16926"/>
      <dgm:spPr/>
    </dgm:pt>
    <dgm:pt modelId="{240E7FBE-C865-407A-AADD-6DA049BA2859}" type="pres">
      <dgm:prSet presAssocID="{61C68061-E3C3-4985-9230-5D34FCF685BC}" presName="Ellipse" presStyleLbl="fgAcc1" presStyleIdx="6" presStyleCnt="11"/>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custLinFactNeighborX="-36223"/>
      <dgm:spPr/>
    </dgm:pt>
    <dgm:pt modelId="{84F9DAB1-3180-4BAC-998C-62D3D6D03BC0}" type="pres">
      <dgm:prSet presAssocID="{92C0E39A-7209-4B44-B95D-50709CC93856}" presName="Ellipse" presStyleLbl="fgAcc1" presStyleIdx="10" presStyleCnt="11"/>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X="-7803">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5297"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8011"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96385"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96385" y="841786"/>
        <a:ext cx="1724351" cy="1221416"/>
      </dsp:txXfrm>
    </dsp:sp>
    <dsp:sp modelId="{CB2CFD90-D3B6-4E12-8EDF-2099CE76871D}">
      <dsp:nvSpPr>
        <dsp:cNvPr id="0" name=""/>
        <dsp:cNvSpPr/>
      </dsp:nvSpPr>
      <dsp:spPr>
        <a:xfrm>
          <a:off x="896385"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96385" y="412640"/>
        <a:ext cx="1724351" cy="429146"/>
      </dsp:txXfrm>
    </dsp:sp>
    <dsp:sp modelId="{BE0BF8CC-38A1-4B01-9752-24691B06D1BD}">
      <dsp:nvSpPr>
        <dsp:cNvPr id="0" name=""/>
        <dsp:cNvSpPr/>
      </dsp:nvSpPr>
      <dsp:spPr>
        <a:xfrm>
          <a:off x="67249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135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2937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62093"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48485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484850" y="2063203"/>
        <a:ext cx="1724351" cy="1221416"/>
      </dsp:txXfrm>
    </dsp:sp>
    <dsp:sp modelId="{48B40D64-EA99-4B20-B620-BDEEAA6834AA}">
      <dsp:nvSpPr>
        <dsp:cNvPr id="0" name=""/>
        <dsp:cNvSpPr/>
      </dsp:nvSpPr>
      <dsp:spPr>
        <a:xfrm>
          <a:off x="148485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484850" y="3284619"/>
        <a:ext cx="1724351" cy="429146"/>
      </dsp:txXfrm>
    </dsp:sp>
    <dsp:sp modelId="{F8953688-8D81-4BD0-A4E8-A4763BC5239C}">
      <dsp:nvSpPr>
        <dsp:cNvPr id="0" name=""/>
        <dsp:cNvSpPr/>
      </dsp:nvSpPr>
      <dsp:spPr>
        <a:xfrm>
          <a:off x="1276620"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45481"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196265"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2897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551737"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551737" y="841786"/>
        <a:ext cx="1724351" cy="1221416"/>
      </dsp:txXfrm>
    </dsp:sp>
    <dsp:sp modelId="{4834ED91-36CE-447C-B8D4-984AC9474013}">
      <dsp:nvSpPr>
        <dsp:cNvPr id="0" name=""/>
        <dsp:cNvSpPr/>
      </dsp:nvSpPr>
      <dsp:spPr>
        <a:xfrm>
          <a:off x="2551737"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551737" y="412640"/>
        <a:ext cx="1724351" cy="429146"/>
      </dsp:txXfrm>
    </dsp:sp>
    <dsp:sp modelId="{974A0F23-9B70-46E2-9BEA-A161DEEB3084}">
      <dsp:nvSpPr>
        <dsp:cNvPr id="0" name=""/>
        <dsp:cNvSpPr/>
      </dsp:nvSpPr>
      <dsp:spPr>
        <a:xfrm>
          <a:off x="234350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1236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36350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9622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75738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757382" y="2063203"/>
        <a:ext cx="1724351" cy="1221416"/>
      </dsp:txXfrm>
    </dsp:sp>
    <dsp:sp modelId="{218B202C-0784-44AF-AD9E-F0018E1A94B0}">
      <dsp:nvSpPr>
        <dsp:cNvPr id="0" name=""/>
        <dsp:cNvSpPr/>
      </dsp:nvSpPr>
      <dsp:spPr>
        <a:xfrm>
          <a:off x="375738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757382" y="3284619"/>
        <a:ext cx="1724351" cy="429146"/>
      </dsp:txXfrm>
    </dsp:sp>
    <dsp:sp modelId="{61CF7BAE-8B04-48ED-A9AA-E2DD4896D227}">
      <dsp:nvSpPr>
        <dsp:cNvPr id="0" name=""/>
        <dsp:cNvSpPr/>
      </dsp:nvSpPr>
      <dsp:spPr>
        <a:xfrm>
          <a:off x="3510747"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79608"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30038"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62753"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685510"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685510" y="841786"/>
        <a:ext cx="1724351" cy="1221416"/>
      </dsp:txXfrm>
    </dsp:sp>
    <dsp:sp modelId="{EF110A13-FCBC-47DD-AE79-EC993998E6B5}">
      <dsp:nvSpPr>
        <dsp:cNvPr id="0" name=""/>
        <dsp:cNvSpPr/>
      </dsp:nvSpPr>
      <dsp:spPr>
        <a:xfrm>
          <a:off x="4685510"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685510" y="412640"/>
        <a:ext cx="1724351" cy="429146"/>
      </dsp:txXfrm>
    </dsp:sp>
    <dsp:sp modelId="{DC12CFBB-7A5D-422A-8058-0FEECFD65D69}">
      <dsp:nvSpPr>
        <dsp:cNvPr id="0" name=""/>
        <dsp:cNvSpPr/>
      </dsp:nvSpPr>
      <dsp:spPr>
        <a:xfrm>
          <a:off x="4477279"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44614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67415"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500129"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903226"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903226" y="2063203"/>
        <a:ext cx="1724351" cy="1221416"/>
      </dsp:txXfrm>
    </dsp:sp>
    <dsp:sp modelId="{56ADB5EA-A5C5-4B6F-9257-5AF5D80E59F4}">
      <dsp:nvSpPr>
        <dsp:cNvPr id="0" name=""/>
        <dsp:cNvSpPr/>
      </dsp:nvSpPr>
      <dsp:spPr>
        <a:xfrm>
          <a:off x="5903226"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903226" y="3284619"/>
        <a:ext cx="1724351" cy="429146"/>
      </dsp:txXfrm>
    </dsp:sp>
    <dsp:sp modelId="{30D44984-3A2C-4CAC-8D87-F097FA251E44}">
      <dsp:nvSpPr>
        <dsp:cNvPr id="0" name=""/>
        <dsp:cNvSpPr/>
      </dsp:nvSpPr>
      <dsp:spPr>
        <a:xfrm>
          <a:off x="5614655"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83516"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463811"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496526"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819283"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819283" y="841786"/>
        <a:ext cx="1724351" cy="1221416"/>
      </dsp:txXfrm>
    </dsp:sp>
    <dsp:sp modelId="{32C68120-95FE-49F6-8FA0-955148FEE4FE}">
      <dsp:nvSpPr>
        <dsp:cNvPr id="0" name=""/>
        <dsp:cNvSpPr/>
      </dsp:nvSpPr>
      <dsp:spPr>
        <a:xfrm>
          <a:off x="6819283"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819283" y="412640"/>
        <a:ext cx="1724351" cy="429146"/>
      </dsp:txXfrm>
    </dsp:sp>
    <dsp:sp modelId="{29A3FFDF-C4FF-4AC7-9D1E-B26B2FAE95CD}">
      <dsp:nvSpPr>
        <dsp:cNvPr id="0" name=""/>
        <dsp:cNvSpPr/>
      </dsp:nvSpPr>
      <dsp:spPr>
        <a:xfrm>
          <a:off x="6611053"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579914"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3069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563412"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88617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886170" y="2063203"/>
        <a:ext cx="1724351" cy="1221416"/>
      </dsp:txXfrm>
    </dsp:sp>
    <dsp:sp modelId="{B1F37C2F-7445-4AC7-8D86-7A5E29D7B54F}">
      <dsp:nvSpPr>
        <dsp:cNvPr id="0" name=""/>
        <dsp:cNvSpPr/>
      </dsp:nvSpPr>
      <dsp:spPr>
        <a:xfrm>
          <a:off x="788617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886170" y="3284619"/>
        <a:ext cx="1724351" cy="429146"/>
      </dsp:txXfrm>
    </dsp:sp>
    <dsp:sp modelId="{D3D1E2CE-EBF0-441F-A5A4-94CA49DAFDC1}">
      <dsp:nvSpPr>
        <dsp:cNvPr id="0" name=""/>
        <dsp:cNvSpPr/>
      </dsp:nvSpPr>
      <dsp:spPr>
        <a:xfrm>
          <a:off x="767793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64680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597584"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3029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953056"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953056" y="841786"/>
        <a:ext cx="1724351" cy="1221416"/>
      </dsp:txXfrm>
    </dsp:sp>
    <dsp:sp modelId="{53648BC2-65C6-4B8F-8795-28344210DDDB}">
      <dsp:nvSpPr>
        <dsp:cNvPr id="0" name=""/>
        <dsp:cNvSpPr/>
      </dsp:nvSpPr>
      <dsp:spPr>
        <a:xfrm>
          <a:off x="8953056"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953056" y="412640"/>
        <a:ext cx="1724351" cy="429146"/>
      </dsp:txXfrm>
    </dsp:sp>
    <dsp:sp modelId="{682834C6-6C60-4716-A538-CEB0B38E6892}">
      <dsp:nvSpPr>
        <dsp:cNvPr id="0" name=""/>
        <dsp:cNvSpPr/>
      </dsp:nvSpPr>
      <dsp:spPr>
        <a:xfrm>
          <a:off x="874482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1368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51361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54633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88539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885392" y="2063203"/>
        <a:ext cx="1724351" cy="1221416"/>
      </dsp:txXfrm>
    </dsp:sp>
    <dsp:sp modelId="{869FEED5-CD70-49E8-BF51-B4E248BBFFF7}">
      <dsp:nvSpPr>
        <dsp:cNvPr id="0" name=""/>
        <dsp:cNvSpPr/>
      </dsp:nvSpPr>
      <dsp:spPr>
        <a:xfrm>
          <a:off x="988539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885392" y="3284619"/>
        <a:ext cx="1724351" cy="429146"/>
      </dsp:txXfrm>
    </dsp:sp>
    <dsp:sp modelId="{F63FF71E-CAA4-4EDB-ACC7-4DB83BE222AD}">
      <dsp:nvSpPr>
        <dsp:cNvPr id="0" name=""/>
        <dsp:cNvSpPr/>
      </dsp:nvSpPr>
      <dsp:spPr>
        <a:xfrm>
          <a:off x="966088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62974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10/19/2020 3:03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10/19/2020 12:41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10/19/2020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 to toss to Ajay – how do we pick?? – then Ajay</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747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2510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1146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537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255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0131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Alain</a:t>
            </a:r>
          </a:p>
          <a:p>
            <a:endParaRPr lang="en-US" dirty="0"/>
          </a:p>
          <a:p>
            <a:r>
              <a:rPr lang="en-US" dirty="0"/>
              <a:t>Anna to do transition to zone to 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Anna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LAYOUT : 2 Person Desktop TR</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12:42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3:10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7282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10/19/2020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10/19/2020 3:09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10/19/2020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10/20/2020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246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10/19/2020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err="1"/>
              <a:t>CloudDB</a:t>
            </a:r>
            <a:r>
              <a:rPr lang="en-US"/>
              <a:t> Project</a:t>
            </a:r>
          </a:p>
          <a:p>
            <a:pPr lvl="1"/>
            <a:r>
              <a:rPr lang="en-US" err="1"/>
              <a:t>RedDog</a:t>
            </a:r>
            <a:r>
              <a:rPr lang="en-US"/>
              <a:t>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10/19/2020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10/19/2020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10/19/2020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10/19/2020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10/19/2020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10/19/2020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10/19/2020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10/19/2020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10/19/2020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10/19/2020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10/19/2020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image" Target="../media/image14.png"/><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theme" Target="../theme/theme10.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theme" Target="../theme/theme11.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41" Type="http://schemas.openxmlformats.org/officeDocument/2006/relationships/slideLayout" Target="../slideLayouts/slideLayout296.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4" Type="http://schemas.openxmlformats.org/officeDocument/2006/relationships/image" Target="../media/image6.emf"/><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theme" Target="../theme/theme12.xml"/><Relationship Id="rId8" Type="http://schemas.openxmlformats.org/officeDocument/2006/relationships/slideLayout" Target="../slideLayouts/slideLayout263.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9" Type="http://schemas.openxmlformats.org/officeDocument/2006/relationships/image" Target="../media/image6.emf"/><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38" Type="http://schemas.openxmlformats.org/officeDocument/2006/relationships/theme" Target="../theme/theme13.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slideLayout" Target="../slideLayouts/slideLayout334.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slideLayout" Target="../slideLayouts/slideLayout333.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 Id="rId8" Type="http://schemas.openxmlformats.org/officeDocument/2006/relationships/slideLayout" Target="../slideLayouts/slideLayout305.xml"/><Relationship Id="rId3" Type="http://schemas.openxmlformats.org/officeDocument/2006/relationships/slideLayout" Target="../slideLayouts/slideLayout30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theme" Target="../theme/theme14.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29" Type="http://schemas.openxmlformats.org/officeDocument/2006/relationships/slideLayout" Target="../slideLayouts/slideLayout390.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image" Target="../media/image6.emf"/><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theme" Target="../theme/theme1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04.xml"/><Relationship Id="rId18" Type="http://schemas.openxmlformats.org/officeDocument/2006/relationships/slideLayout" Target="../slideLayouts/slideLayout409.xml"/><Relationship Id="rId26" Type="http://schemas.openxmlformats.org/officeDocument/2006/relationships/slideLayout" Target="../slideLayouts/slideLayout417.xml"/><Relationship Id="rId3" Type="http://schemas.openxmlformats.org/officeDocument/2006/relationships/slideLayout" Target="../slideLayouts/slideLayout394.xml"/><Relationship Id="rId21" Type="http://schemas.openxmlformats.org/officeDocument/2006/relationships/slideLayout" Target="../slideLayouts/slideLayout412.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17" Type="http://schemas.openxmlformats.org/officeDocument/2006/relationships/slideLayout" Target="../slideLayouts/slideLayout408.xml"/><Relationship Id="rId25" Type="http://schemas.openxmlformats.org/officeDocument/2006/relationships/slideLayout" Target="../slideLayouts/slideLayout416.xml"/><Relationship Id="rId33" Type="http://schemas.openxmlformats.org/officeDocument/2006/relationships/image" Target="../media/image6.emf"/><Relationship Id="rId2" Type="http://schemas.openxmlformats.org/officeDocument/2006/relationships/slideLayout" Target="../slideLayouts/slideLayout393.xml"/><Relationship Id="rId16" Type="http://schemas.openxmlformats.org/officeDocument/2006/relationships/slideLayout" Target="../slideLayouts/slideLayout407.xml"/><Relationship Id="rId20" Type="http://schemas.openxmlformats.org/officeDocument/2006/relationships/slideLayout" Target="../slideLayouts/slideLayout411.xml"/><Relationship Id="rId29" Type="http://schemas.openxmlformats.org/officeDocument/2006/relationships/slideLayout" Target="../slideLayouts/slideLayout420.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24" Type="http://schemas.openxmlformats.org/officeDocument/2006/relationships/slideLayout" Target="../slideLayouts/slideLayout415.xml"/><Relationship Id="rId32" Type="http://schemas.openxmlformats.org/officeDocument/2006/relationships/theme" Target="../theme/theme16.xml"/><Relationship Id="rId5" Type="http://schemas.openxmlformats.org/officeDocument/2006/relationships/slideLayout" Target="../slideLayouts/slideLayout396.xml"/><Relationship Id="rId15" Type="http://schemas.openxmlformats.org/officeDocument/2006/relationships/slideLayout" Target="../slideLayouts/slideLayout406.xml"/><Relationship Id="rId23" Type="http://schemas.openxmlformats.org/officeDocument/2006/relationships/slideLayout" Target="../slideLayouts/slideLayout414.xml"/><Relationship Id="rId28" Type="http://schemas.openxmlformats.org/officeDocument/2006/relationships/slideLayout" Target="../slideLayouts/slideLayout419.xml"/><Relationship Id="rId10" Type="http://schemas.openxmlformats.org/officeDocument/2006/relationships/slideLayout" Target="../slideLayouts/slideLayout401.xml"/><Relationship Id="rId19" Type="http://schemas.openxmlformats.org/officeDocument/2006/relationships/slideLayout" Target="../slideLayouts/slideLayout410.xml"/><Relationship Id="rId31" Type="http://schemas.openxmlformats.org/officeDocument/2006/relationships/slideLayout" Target="../slideLayouts/slideLayout422.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slideLayout" Target="../slideLayouts/slideLayout405.xml"/><Relationship Id="rId22" Type="http://schemas.openxmlformats.org/officeDocument/2006/relationships/slideLayout" Target="../slideLayouts/slideLayout413.xml"/><Relationship Id="rId27" Type="http://schemas.openxmlformats.org/officeDocument/2006/relationships/slideLayout" Target="../slideLayouts/slideLayout418.xml"/><Relationship Id="rId30" Type="http://schemas.openxmlformats.org/officeDocument/2006/relationships/slideLayout" Target="../slideLayouts/slideLayout421.xml"/><Relationship Id="rId8" Type="http://schemas.openxmlformats.org/officeDocument/2006/relationships/slideLayout" Target="../slideLayouts/slideLayout39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35.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4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azure.microsoft.com/en-us/resources/forrester-tei-sql-database-managed-instanc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0.xml"/></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45.xml"/><Relationship Id="rId6" Type="http://schemas.openxmlformats.org/officeDocument/2006/relationships/image" Target="../media/image29.svg"/><Relationship Id="rId5" Type="http://schemas.openxmlformats.org/officeDocument/2006/relationships/image" Target="../media/image38.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86.xml"/><Relationship Id="rId4"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86.xml"/><Relationship Id="rId4" Type="http://schemas.openxmlformats.org/officeDocument/2006/relationships/image" Target="../media/image41.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8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9.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hyperlink" Target="https://es.wikipedia.org/wiki/Apple" TargetMode="External"/><Relationship Id="rId2" Type="http://schemas.openxmlformats.org/officeDocument/2006/relationships/notesSlide" Target="../notesSlides/notesSlide22.xml"/><Relationship Id="rId1" Type="http://schemas.openxmlformats.org/officeDocument/2006/relationships/slideLayout" Target="../slideLayouts/slideLayout345.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 Id="rId9" Type="http://schemas.openxmlformats.org/officeDocument/2006/relationships/hyperlink" Target="http://pngimg.com/download/26986"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5.xml"/></Relationships>
</file>

<file path=ppt/slides/_rels/slide25.xml.rels><?xml version="1.0" encoding="UTF-8" standalone="yes"?>
<Relationships xmlns="http://schemas.openxmlformats.org/package/2006/relationships"><Relationship Id="rId3" Type="http://schemas.openxmlformats.org/officeDocument/2006/relationships/hyperlink" Target="../aka.ms/sqlworkshops" TargetMode="External"/><Relationship Id="rId7" Type="http://schemas.openxmlformats.org/officeDocument/2006/relationships/hyperlink" Target="../aka.ms/dataexposed" TargetMode="External"/><Relationship Id="rId2" Type="http://schemas.openxmlformats.org/officeDocument/2006/relationships/notesSlide" Target="../notesSlides/notesSlide25.xml"/><Relationship Id="rId1" Type="http://schemas.openxmlformats.org/officeDocument/2006/relationships/slideLayout" Target="../slideLayouts/slideLayout345.xml"/><Relationship Id="rId6" Type="http://schemas.openxmlformats.org/officeDocument/2006/relationships/hyperlink" Target="../aka.ms/azuresql4beginners" TargetMode="External"/><Relationship Id="rId5" Type="http://schemas.openxmlformats.org/officeDocument/2006/relationships/hyperlink" Target="../aka.ms/azuresqldocs" TargetMode="External"/><Relationship Id="rId4" Type="http://schemas.openxmlformats.org/officeDocument/2006/relationships/hyperlink" Target="../aka.ms/azuresqlfundamental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3.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45.xm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4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45.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4.png"/><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5.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9.xml"/><Relationship Id="rId1" Type="http://schemas.openxmlformats.org/officeDocument/2006/relationships/slideLayout" Target="../slideLayouts/slideLayout34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anose="020B0502040204020203" pitchFamily="34" charset="0"/>
              </a:rPr>
              <a:t>Azure SQL:</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accent6"/>
                </a:solidFill>
                <a:effectLst/>
                <a:uLnTx/>
                <a:uFillTx/>
                <a:latin typeface="Segoe UI Semibold"/>
                <a:ea typeface="+mn-ea"/>
                <a:cs typeface="Segoe UI" panose="020B0502040204020203" pitchFamily="34" charset="0"/>
              </a:rPr>
              <a:t>What to use when</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692497"/>
          </a:xfrm>
        </p:spPr>
        <p:txBody>
          <a:bodyPr/>
          <a:lstStyle/>
          <a:p>
            <a:pPr marL="457200" lvl="0" indent="-457200">
              <a:spcAft>
                <a:spcPts val="600"/>
              </a:spcAft>
              <a:defRPr/>
            </a:pPr>
            <a:r>
              <a:rPr lang="en-US" sz="2000" dirty="0">
                <a:solidFill>
                  <a:schemeClr val="tx2"/>
                </a:solidFill>
              </a:rPr>
              <a:t>Anna Hoffman, Data &amp; Applied Scientist / PM</a:t>
            </a:r>
          </a:p>
          <a:p>
            <a:pPr marL="457200" lvl="0" indent="-457200">
              <a:spcAft>
                <a:spcPts val="600"/>
              </a:spcAft>
              <a:defRPr/>
            </a:pPr>
            <a:r>
              <a:rPr lang="en-US" sz="2000" dirty="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solidFill>
                  <a:srgbClr val="50E6FF"/>
                </a:solidFill>
                <a:latin typeface="Segoe UI"/>
              </a:rPr>
              <a:t>October </a:t>
            </a:r>
            <a:r>
              <a:rPr kumimoji="0" lang="en-US" sz="2000" b="0" i="0" u="none" strike="noStrike" kern="1200" cap="none" spc="0" normalizeH="0" baseline="0" noProof="0">
                <a:ln>
                  <a:noFill/>
                </a:ln>
                <a:solidFill>
                  <a:srgbClr val="50E6FF"/>
                </a:solidFill>
                <a:effectLst/>
                <a:uLnTx/>
                <a:uFillTx/>
                <a:latin typeface="Segoe UI"/>
                <a:ea typeface="+mn-ea"/>
                <a:cs typeface="+mn-cs"/>
              </a:rPr>
              <a:t>2020</a:t>
            </a:r>
            <a:endParaRPr kumimoji="0" lang="en-US" sz="2000" b="0" i="0" u="none" strike="noStrike" kern="1200" cap="none" spc="0" normalizeH="0" baseline="0" noProof="0" dirty="0">
              <a:ln>
                <a:noFill/>
              </a:ln>
              <a:solidFill>
                <a:srgbClr val="50E6FF"/>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a:t>
            </a:r>
            <a:r>
              <a:rPr lang="en-US" sz="1200" err="1">
                <a:solidFill>
                  <a:srgbClr val="000000"/>
                </a:solidFill>
              </a:rPr>
              <a:t>GigaOm</a:t>
            </a:r>
            <a:r>
              <a:rPr lang="en-US" sz="1200">
                <a:solidFill>
                  <a:srgbClr val="000000"/>
                </a:solidFill>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dirty="0">
                <a:solidFill>
                  <a:schemeClr val="bg1"/>
                </a:solidFill>
              </a:rPr>
              <a:t>Consider the following scenario:</a:t>
            </a:r>
          </a:p>
          <a:p>
            <a:pPr defTabSz="932742">
              <a:lnSpc>
                <a:spcPct val="90000"/>
              </a:lnSpc>
              <a:spcAft>
                <a:spcPts val="600"/>
              </a:spcAft>
              <a:buSzPct val="90000"/>
            </a:pPr>
            <a:r>
              <a:rPr lang="en-US" sz="1800" dirty="0">
                <a:solidFill>
                  <a:schemeClr val="bg1"/>
                </a:solidFill>
              </a:rPr>
              <a:t> </a:t>
            </a:r>
          </a:p>
          <a:p>
            <a:pPr defTabSz="932742">
              <a:lnSpc>
                <a:spcPct val="90000"/>
              </a:lnSpc>
              <a:spcAft>
                <a:spcPts val="600"/>
              </a:spcAft>
              <a:buSzPct val="90000"/>
            </a:pPr>
            <a:r>
              <a:rPr lang="en-US" sz="1800" dirty="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endParaRPr lang="en-US" sz="1800" dirty="0">
              <a:solidFill>
                <a:schemeClr val="bg1"/>
              </a:solidFill>
            </a:endParaRPr>
          </a:p>
          <a:p>
            <a:pPr defTabSz="932742">
              <a:lnSpc>
                <a:spcPct val="90000"/>
              </a:lnSpc>
              <a:spcAft>
                <a:spcPts val="600"/>
              </a:spcAft>
              <a:buSzPct val="90000"/>
            </a:pPr>
            <a:r>
              <a:rPr lang="en-US" sz="1800" dirty="0">
                <a:solidFill>
                  <a:schemeClr val="bg1"/>
                </a:solidFill>
              </a:rPr>
              <a:t>A. SQL Server in an Azure virtual machine</a:t>
            </a:r>
          </a:p>
          <a:p>
            <a:pPr defTabSz="932742">
              <a:lnSpc>
                <a:spcPct val="90000"/>
              </a:lnSpc>
              <a:spcAft>
                <a:spcPts val="600"/>
              </a:spcAft>
              <a:buSzPct val="90000"/>
            </a:pPr>
            <a:r>
              <a:rPr lang="en-US" sz="1800" dirty="0">
                <a:solidFill>
                  <a:schemeClr val="bg1"/>
                </a:solidFill>
              </a:rPr>
              <a:t>B. Azure SQL Managed Instance</a:t>
            </a:r>
          </a:p>
          <a:p>
            <a:pPr defTabSz="932742">
              <a:lnSpc>
                <a:spcPct val="90000"/>
              </a:lnSpc>
              <a:spcAft>
                <a:spcPts val="600"/>
              </a:spcAft>
              <a:buSzPct val="90000"/>
            </a:pPr>
            <a:r>
              <a:rPr lang="en-US" sz="1800" dirty="0">
                <a:solidFill>
                  <a:schemeClr val="bg1"/>
                </a:solidFill>
              </a:rPr>
              <a:t>C. Azure SQL Database - single database</a:t>
            </a:r>
          </a:p>
          <a:p>
            <a:pPr defTabSz="932742">
              <a:lnSpc>
                <a:spcPct val="90000"/>
              </a:lnSpc>
              <a:spcAft>
                <a:spcPts val="600"/>
              </a:spcAft>
              <a:buSzPct val="90000"/>
            </a:pPr>
            <a:r>
              <a:rPr lang="en-US" sz="1800" dirty="0">
                <a:solidFill>
                  <a:schemeClr val="bg1"/>
                </a:solidFill>
              </a:rPr>
              <a:t>D. Azure SQL Database - elastic pool</a:t>
            </a:r>
          </a:p>
          <a:p>
            <a:pPr defTabSz="932742">
              <a:lnSpc>
                <a:spcPct val="90000"/>
              </a:lnSpc>
              <a:spcAft>
                <a:spcPts val="600"/>
              </a:spcAft>
              <a:buSzPct val="90000"/>
            </a:pPr>
            <a:endParaRPr lang="en-US" sz="1800" dirty="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dirty="0">
                <a:solidFill>
                  <a:schemeClr val="accent1"/>
                </a:solidFill>
              </a:rPr>
              <a:t>Consider the following scenario: </a:t>
            </a:r>
          </a:p>
          <a:p>
            <a:pPr defTabSz="932742">
              <a:lnSpc>
                <a:spcPct val="90000"/>
              </a:lnSpc>
              <a:spcAft>
                <a:spcPts val="600"/>
              </a:spcAft>
              <a:buSzPct val="90000"/>
            </a:pPr>
            <a:endParaRPr lang="en-US" sz="1800" dirty="0">
              <a:solidFill>
                <a:schemeClr val="accent1"/>
              </a:solidFill>
            </a:endParaRPr>
          </a:p>
          <a:p>
            <a:pPr defTabSz="932742">
              <a:lnSpc>
                <a:spcPct val="90000"/>
              </a:lnSpc>
              <a:spcAft>
                <a:spcPts val="600"/>
              </a:spcAft>
              <a:buSzPct val="90000"/>
            </a:pPr>
            <a:r>
              <a:rPr lang="en-US" sz="1800" dirty="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dirty="0">
              <a:solidFill>
                <a:schemeClr val="accent1"/>
              </a:solidFill>
            </a:endParaRPr>
          </a:p>
          <a:p>
            <a:pPr defTabSz="932742">
              <a:lnSpc>
                <a:spcPct val="90000"/>
              </a:lnSpc>
              <a:spcAft>
                <a:spcPts val="600"/>
              </a:spcAft>
              <a:buSzPct val="90000"/>
            </a:pPr>
            <a:r>
              <a:rPr lang="en-US" sz="1800" dirty="0">
                <a:solidFill>
                  <a:schemeClr val="accent1"/>
                </a:solidFill>
              </a:rPr>
              <a:t>A. SQL Server in an Azure virtual machine</a:t>
            </a:r>
          </a:p>
          <a:p>
            <a:pPr defTabSz="932742">
              <a:lnSpc>
                <a:spcPct val="90000"/>
              </a:lnSpc>
              <a:spcAft>
                <a:spcPts val="600"/>
              </a:spcAft>
              <a:buSzPct val="90000"/>
            </a:pPr>
            <a:r>
              <a:rPr lang="en-US" sz="1800" dirty="0">
                <a:solidFill>
                  <a:schemeClr val="accent1"/>
                </a:solidFill>
              </a:rPr>
              <a:t>B. Azure SQL Managed Instance</a:t>
            </a:r>
          </a:p>
          <a:p>
            <a:pPr defTabSz="932742">
              <a:lnSpc>
                <a:spcPct val="90000"/>
              </a:lnSpc>
              <a:spcAft>
                <a:spcPts val="600"/>
              </a:spcAft>
              <a:buSzPct val="90000"/>
            </a:pPr>
            <a:r>
              <a:rPr lang="en-US" sz="1800" dirty="0">
                <a:solidFill>
                  <a:schemeClr val="accent1"/>
                </a:solidFill>
              </a:rPr>
              <a:t>C. Azure SQL Database - single database</a:t>
            </a:r>
          </a:p>
          <a:p>
            <a:pPr defTabSz="932742">
              <a:lnSpc>
                <a:spcPct val="90000"/>
              </a:lnSpc>
              <a:spcAft>
                <a:spcPts val="600"/>
              </a:spcAft>
              <a:buSzPct val="90000"/>
            </a:pPr>
            <a:r>
              <a:rPr lang="en-US" sz="1800" dirty="0">
                <a:solidFill>
                  <a:schemeClr val="accent1"/>
                </a:solidFill>
              </a:rPr>
              <a:t>D. Azure SQL Database - elastic pool</a:t>
            </a:r>
          </a:p>
          <a:p>
            <a:pPr defTabSz="932742">
              <a:lnSpc>
                <a:spcPct val="90000"/>
              </a:lnSpc>
              <a:spcAft>
                <a:spcPts val="600"/>
              </a:spcAft>
              <a:buSzPct val="90000"/>
            </a:pPr>
            <a:endParaRPr lang="en-US" sz="1800" dirty="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8FD663-11AB-114D-B2D3-501CE85D752D}"/>
              </a:ext>
            </a:extLst>
          </p:cNvPr>
          <p:cNvSpPr/>
          <p:nvPr/>
        </p:nvSpPr>
        <p:spPr>
          <a:xfrm>
            <a:off x="2938246" y="1798383"/>
            <a:ext cx="3695377" cy="1415004"/>
          </a:xfrm>
          <a:prstGeom prst="rect">
            <a:avLst/>
          </a:prstGeom>
          <a:solidFill>
            <a:schemeClr val="bg1"/>
          </a:solidFill>
          <a:ln>
            <a:noFill/>
          </a:ln>
          <a:effectLst>
            <a:outerShdw blurRad="292100" dist="38100" dir="3600000" sx="102000" sy="102000" algn="c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a:solidFill>
                <a:srgbClr val="FFFFFF"/>
              </a:solidFill>
              <a:latin typeface="Segoe UI"/>
            </a:endParaRPr>
          </a:p>
        </p:txBody>
      </p:sp>
      <p:sp>
        <p:nvSpPr>
          <p:cNvPr id="121" name="TextBox 120">
            <a:extLst>
              <a:ext uri="{FF2B5EF4-FFF2-40B4-BE49-F238E27FC236}">
                <a16:creationId xmlns:a16="http://schemas.microsoft.com/office/drawing/2014/main" id="{379C39F6-2EC7-4B5F-AA05-93145AF4FF0F}"/>
              </a:ext>
            </a:extLst>
          </p:cNvPr>
          <p:cNvSpPr txBox="1"/>
          <p:nvPr/>
        </p:nvSpPr>
        <p:spPr>
          <a:xfrm>
            <a:off x="4671069" y="3213387"/>
            <a:ext cx="521072" cy="307777"/>
          </a:xfrm>
          <a:prstGeom prst="rect">
            <a:avLst/>
          </a:prstGeom>
          <a:noFill/>
        </p:spPr>
        <p:txBody>
          <a:bodyPr wrap="square" rtlCol="0">
            <a:spAutoFit/>
          </a:bodyPr>
          <a:lstStyle/>
          <a:p>
            <a:pPr defTabSz="914344"/>
            <a:r>
              <a:rPr lang="en-US" sz="1400" b="1" dirty="0">
                <a:latin typeface="Segoe UI" panose="020B0502040204020203" pitchFamily="34" charset="0"/>
                <a:cs typeface="Segoe UI" panose="020B0502040204020203" pitchFamily="34" charset="0"/>
              </a:rPr>
              <a:t>No</a:t>
            </a:r>
          </a:p>
        </p:txBody>
      </p:sp>
      <p:sp>
        <p:nvSpPr>
          <p:cNvPr id="49" name="Rectangle 48">
            <a:extLst>
              <a:ext uri="{FF2B5EF4-FFF2-40B4-BE49-F238E27FC236}">
                <a16:creationId xmlns:a16="http://schemas.microsoft.com/office/drawing/2014/main" id="{5E245CF9-A209-0340-8EC0-976283FA2A36}"/>
              </a:ext>
            </a:extLst>
          </p:cNvPr>
          <p:cNvSpPr/>
          <p:nvPr/>
        </p:nvSpPr>
        <p:spPr>
          <a:xfrm>
            <a:off x="3058598" y="1780631"/>
            <a:ext cx="3455652" cy="1349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44">
              <a:spcAft>
                <a:spcPts val="600"/>
              </a:spcAft>
            </a:pPr>
            <a:r>
              <a:rPr lang="en-US" sz="1200" b="1" dirty="0">
                <a:solidFill>
                  <a:schemeClr val="accent1"/>
                </a:solidFill>
                <a:latin typeface="Segoe UI" panose="020B0502040204020203" pitchFamily="34" charset="0"/>
                <a:cs typeface="Segoe UI" panose="020B0502040204020203" pitchFamily="34" charset="0"/>
              </a:rPr>
              <a:t>Full control and capabilities of SQL Server instance</a:t>
            </a:r>
          </a:p>
          <a:p>
            <a:pPr marL="171446" indent="-171446" defTabSz="914344">
              <a:spcAft>
                <a:spcPts val="600"/>
              </a:spcAft>
              <a:buFont typeface="Arial" panose="020B0604020202020204" pitchFamily="34" charset="0"/>
              <a:buChar char="•"/>
            </a:pPr>
            <a:r>
              <a:rPr lang="en-US" sz="1100" dirty="0">
                <a:solidFill>
                  <a:schemeClr val="tx1"/>
                </a:solidFill>
                <a:latin typeface="Segoe UI"/>
                <a:cs typeface="Segoe UI"/>
              </a:rPr>
              <a:t>OS level access</a:t>
            </a:r>
          </a:p>
          <a:p>
            <a:pPr marL="171446" indent="-171446" defTabSz="914344">
              <a:spcAft>
                <a:spcPts val="600"/>
              </a:spcAft>
              <a:buFont typeface="Arial" panose="020B0604020202020204" pitchFamily="34" charset="0"/>
              <a:buChar char="•"/>
            </a:pPr>
            <a:r>
              <a:rPr lang="en-US" sz="1100" dirty="0">
                <a:solidFill>
                  <a:schemeClr val="tx1"/>
                </a:solidFill>
                <a:latin typeface="Segoe UI"/>
                <a:cs typeface="Segoe UI"/>
              </a:rPr>
              <a:t>SQL Server versions 2008 - 2019</a:t>
            </a:r>
            <a:endParaRPr lang="en-US" dirty="0">
              <a:solidFill>
                <a:schemeClr val="tx1"/>
              </a:solidFill>
              <a:latin typeface="Segoe UI"/>
            </a:endParaRPr>
          </a:p>
          <a:p>
            <a:pPr marL="171446" indent="-171446" defTabSz="914344">
              <a:spcAft>
                <a:spcPts val="60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Patching/Upgrades</a:t>
            </a:r>
          </a:p>
          <a:p>
            <a:pPr marL="171446" indent="-171446" defTabSz="914344">
              <a:spcAft>
                <a:spcPts val="60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App or other services colocation</a:t>
            </a:r>
          </a:p>
        </p:txBody>
      </p:sp>
      <p:sp>
        <p:nvSpPr>
          <p:cNvPr id="51" name="Rectangle 50">
            <a:extLst>
              <a:ext uri="{FF2B5EF4-FFF2-40B4-BE49-F238E27FC236}">
                <a16:creationId xmlns:a16="http://schemas.microsoft.com/office/drawing/2014/main" id="{52F6959F-02D2-A444-B4E9-80F2431732B1}"/>
              </a:ext>
            </a:extLst>
          </p:cNvPr>
          <p:cNvSpPr/>
          <p:nvPr/>
        </p:nvSpPr>
        <p:spPr>
          <a:xfrm>
            <a:off x="2938245" y="3640850"/>
            <a:ext cx="3696355" cy="1527623"/>
          </a:xfrm>
          <a:prstGeom prst="rect">
            <a:avLst/>
          </a:prstGeom>
          <a:solidFill>
            <a:schemeClr val="bg1"/>
          </a:solidFill>
          <a:ln>
            <a:noFill/>
          </a:ln>
          <a:effectLst>
            <a:outerShdw blurRad="292100" dist="38100" dir="3600000" sx="102000" sy="102000" algn="c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a:solidFill>
                <a:srgbClr val="FFFFFF"/>
              </a:solidFill>
              <a:latin typeface="Segoe UI"/>
            </a:endParaRPr>
          </a:p>
        </p:txBody>
      </p:sp>
      <p:sp>
        <p:nvSpPr>
          <p:cNvPr id="52" name="Rectangle 51">
            <a:extLst>
              <a:ext uri="{FF2B5EF4-FFF2-40B4-BE49-F238E27FC236}">
                <a16:creationId xmlns:a16="http://schemas.microsoft.com/office/drawing/2014/main" id="{62E1AD9C-B1E7-D843-848B-430E2FFA4436}"/>
              </a:ext>
            </a:extLst>
          </p:cNvPr>
          <p:cNvSpPr/>
          <p:nvPr/>
        </p:nvSpPr>
        <p:spPr>
          <a:xfrm>
            <a:off x="3067923" y="3723869"/>
            <a:ext cx="3455652" cy="140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44">
              <a:spcAft>
                <a:spcPts val="600"/>
              </a:spcAft>
            </a:pPr>
            <a:r>
              <a:rPr lang="en-US" sz="1100" b="1" dirty="0">
                <a:solidFill>
                  <a:schemeClr val="accent1"/>
                </a:solidFill>
                <a:latin typeface="Segoe UI" panose="020B0502040204020203" pitchFamily="34" charset="0"/>
                <a:cs typeface="Segoe UI" panose="020B0502040204020203" pitchFamily="34" charset="0"/>
              </a:rPr>
              <a:t>Fully managed SQL Server engine as a service</a:t>
            </a:r>
            <a:endParaRPr lang="en-US" sz="1051" dirty="0">
              <a:solidFill>
                <a:schemeClr val="accent1"/>
              </a:solidFill>
              <a:latin typeface="Segoe UI" panose="020B0502040204020203" pitchFamily="34" charset="0"/>
              <a:cs typeface="Segoe UI" panose="020B0502040204020203" pitchFamily="34" charset="0"/>
            </a:endParaRP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Native restore and log shipping</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Cross-DB transactions and Linked Server </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Service Broker and Event Notifications</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SQL Agent and Transactional Replication</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.NET CLR integration and ML Services</a:t>
            </a:r>
          </a:p>
        </p:txBody>
      </p:sp>
      <p:sp>
        <p:nvSpPr>
          <p:cNvPr id="53" name="Rectangle 52">
            <a:extLst>
              <a:ext uri="{FF2B5EF4-FFF2-40B4-BE49-F238E27FC236}">
                <a16:creationId xmlns:a16="http://schemas.microsoft.com/office/drawing/2014/main" id="{2471F584-7108-7A44-BC06-9D10BEAC9DEC}"/>
              </a:ext>
            </a:extLst>
          </p:cNvPr>
          <p:cNvSpPr/>
          <p:nvPr/>
        </p:nvSpPr>
        <p:spPr>
          <a:xfrm>
            <a:off x="2938245" y="5470954"/>
            <a:ext cx="3696355" cy="777564"/>
          </a:xfrm>
          <a:prstGeom prst="rect">
            <a:avLst/>
          </a:prstGeom>
          <a:solidFill>
            <a:schemeClr val="bg1"/>
          </a:solidFill>
          <a:ln>
            <a:noFill/>
          </a:ln>
          <a:effectLst>
            <a:outerShdw blurRad="292100" dist="38100" dir="3600000" sx="102000" sy="102000" algn="c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a:solidFill>
                <a:srgbClr val="FFFFFF"/>
              </a:solidFill>
              <a:latin typeface="Segoe UI"/>
            </a:endParaRPr>
          </a:p>
        </p:txBody>
      </p:sp>
      <p:sp>
        <p:nvSpPr>
          <p:cNvPr id="54" name="Rectangle 53">
            <a:extLst>
              <a:ext uri="{FF2B5EF4-FFF2-40B4-BE49-F238E27FC236}">
                <a16:creationId xmlns:a16="http://schemas.microsoft.com/office/drawing/2014/main" id="{2B2F61FB-EDB7-114A-97F7-B4C27E3B3677}"/>
              </a:ext>
            </a:extLst>
          </p:cNvPr>
          <p:cNvSpPr/>
          <p:nvPr/>
        </p:nvSpPr>
        <p:spPr>
          <a:xfrm>
            <a:off x="3096778" y="5576587"/>
            <a:ext cx="3455652" cy="574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44">
              <a:spcAft>
                <a:spcPts val="600"/>
              </a:spcAft>
            </a:pPr>
            <a:r>
              <a:rPr lang="en-US" sz="1200" b="1" dirty="0">
                <a:solidFill>
                  <a:schemeClr val="accent1"/>
                </a:solidFill>
                <a:latin typeface="Segoe UI" panose="020B0502040204020203" pitchFamily="34" charset="0"/>
                <a:cs typeface="Segoe UI" panose="020B0502040204020203" pitchFamily="34" charset="0"/>
              </a:rPr>
              <a:t>Fully managed SQL database as a service</a:t>
            </a:r>
          </a:p>
          <a:p>
            <a:pPr marL="171446" indent="-171446" defTabSz="914344">
              <a:spcAft>
                <a:spcPts val="60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A database scoped programming model</a:t>
            </a:r>
          </a:p>
        </p:txBody>
      </p:sp>
      <p:sp>
        <p:nvSpPr>
          <p:cNvPr id="114" name="Rectangle 113">
            <a:extLst>
              <a:ext uri="{FF2B5EF4-FFF2-40B4-BE49-F238E27FC236}">
                <a16:creationId xmlns:a16="http://schemas.microsoft.com/office/drawing/2014/main" id="{6FA4CBC4-239B-AA41-A800-8E4ACDF2A07B}"/>
              </a:ext>
            </a:extLst>
          </p:cNvPr>
          <p:cNvSpPr/>
          <p:nvPr/>
        </p:nvSpPr>
        <p:spPr>
          <a:xfrm>
            <a:off x="9852530" y="5609572"/>
            <a:ext cx="1411964" cy="461665"/>
          </a:xfrm>
          <a:prstGeom prst="rect">
            <a:avLst/>
          </a:prstGeom>
        </p:spPr>
        <p:txBody>
          <a:bodyPr wrap="square">
            <a:spAutoFit/>
          </a:bodyPr>
          <a:lstStyle/>
          <a:p>
            <a:pPr defTabSz="914344"/>
            <a:r>
              <a:rPr lang="en-US" sz="1200" b="1">
                <a:solidFill>
                  <a:srgbClr val="0F7FD6"/>
                </a:solidFill>
                <a:latin typeface="Segoe UI Semibold"/>
              </a:rPr>
              <a:t>Azure SQL Database </a:t>
            </a:r>
          </a:p>
        </p:txBody>
      </p:sp>
      <p:sp>
        <p:nvSpPr>
          <p:cNvPr id="117" name="Rectangle 116">
            <a:extLst>
              <a:ext uri="{FF2B5EF4-FFF2-40B4-BE49-F238E27FC236}">
                <a16:creationId xmlns:a16="http://schemas.microsoft.com/office/drawing/2014/main" id="{ACA1DA0B-A6FD-D84B-AB02-B2D630C237E6}"/>
              </a:ext>
            </a:extLst>
          </p:cNvPr>
          <p:cNvSpPr/>
          <p:nvPr/>
        </p:nvSpPr>
        <p:spPr>
          <a:xfrm>
            <a:off x="9852529" y="4041142"/>
            <a:ext cx="1641459" cy="461665"/>
          </a:xfrm>
          <a:prstGeom prst="rect">
            <a:avLst/>
          </a:prstGeom>
        </p:spPr>
        <p:txBody>
          <a:bodyPr wrap="square">
            <a:spAutoFit/>
          </a:bodyPr>
          <a:lstStyle/>
          <a:p>
            <a:pPr defTabSz="914344"/>
            <a:r>
              <a:rPr lang="en-US" sz="1200" b="1">
                <a:solidFill>
                  <a:srgbClr val="0F7FD6"/>
                </a:solidFill>
                <a:latin typeface="Segoe UI Semibold"/>
              </a:rPr>
              <a:t>Azure SQL</a:t>
            </a:r>
            <a:br>
              <a:rPr lang="en-US" sz="1200" b="1">
                <a:solidFill>
                  <a:srgbClr val="0F7FD6"/>
                </a:solidFill>
                <a:latin typeface="Segoe UI Semibold"/>
              </a:rPr>
            </a:br>
            <a:r>
              <a:rPr lang="en-US" sz="1200" b="1">
                <a:solidFill>
                  <a:srgbClr val="0F7FD6"/>
                </a:solidFill>
                <a:latin typeface="Segoe UI Semibold"/>
              </a:rPr>
              <a:t>Managed Instance</a:t>
            </a:r>
          </a:p>
        </p:txBody>
      </p:sp>
      <p:sp>
        <p:nvSpPr>
          <p:cNvPr id="118" name="Rectangle 117">
            <a:extLst>
              <a:ext uri="{FF2B5EF4-FFF2-40B4-BE49-F238E27FC236}">
                <a16:creationId xmlns:a16="http://schemas.microsoft.com/office/drawing/2014/main" id="{DFF04D71-45E1-BB45-9A4F-307E51BA62FE}"/>
              </a:ext>
            </a:extLst>
          </p:cNvPr>
          <p:cNvSpPr/>
          <p:nvPr/>
        </p:nvSpPr>
        <p:spPr>
          <a:xfrm>
            <a:off x="9873991" y="2206255"/>
            <a:ext cx="1411964" cy="461665"/>
          </a:xfrm>
          <a:prstGeom prst="rect">
            <a:avLst/>
          </a:prstGeom>
        </p:spPr>
        <p:txBody>
          <a:bodyPr wrap="square">
            <a:spAutoFit/>
          </a:bodyPr>
          <a:lstStyle/>
          <a:p>
            <a:pPr defTabSz="914344"/>
            <a:r>
              <a:rPr lang="en-US" sz="1200" b="1">
                <a:solidFill>
                  <a:srgbClr val="0F7FD6"/>
                </a:solidFill>
                <a:latin typeface="Segoe UI Semibold"/>
              </a:rPr>
              <a:t>SQL Server </a:t>
            </a:r>
            <a:br>
              <a:rPr lang="en-US" sz="1200" b="1">
                <a:solidFill>
                  <a:srgbClr val="0F7FD6"/>
                </a:solidFill>
                <a:latin typeface="Segoe UI Semibold"/>
              </a:rPr>
            </a:br>
            <a:r>
              <a:rPr lang="en-US" sz="1200" b="1">
                <a:solidFill>
                  <a:srgbClr val="0F7FD6"/>
                </a:solidFill>
                <a:latin typeface="Segoe UI Semibold"/>
              </a:rPr>
              <a:t>on Azure VMs</a:t>
            </a:r>
          </a:p>
        </p:txBody>
      </p:sp>
      <p:cxnSp>
        <p:nvCxnSpPr>
          <p:cNvPr id="119" name="Straight Arrow Connector 118">
            <a:extLst>
              <a:ext uri="{FF2B5EF4-FFF2-40B4-BE49-F238E27FC236}">
                <a16:creationId xmlns:a16="http://schemas.microsoft.com/office/drawing/2014/main" id="{BAF97881-4989-5A43-A3CA-A183964A7452}"/>
              </a:ext>
            </a:extLst>
          </p:cNvPr>
          <p:cNvCxnSpPr>
            <a:cxnSpLocks/>
          </p:cNvCxnSpPr>
          <p:nvPr/>
        </p:nvCxnSpPr>
        <p:spPr>
          <a:xfrm>
            <a:off x="4638254" y="3213387"/>
            <a:ext cx="1" cy="427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09836A8-282D-F241-98B4-C184A460D8D8}"/>
              </a:ext>
            </a:extLst>
          </p:cNvPr>
          <p:cNvSpPr txBox="1"/>
          <p:nvPr/>
        </p:nvSpPr>
        <p:spPr>
          <a:xfrm>
            <a:off x="4671069" y="5171755"/>
            <a:ext cx="521072" cy="307777"/>
          </a:xfrm>
          <a:prstGeom prst="rect">
            <a:avLst/>
          </a:prstGeom>
          <a:noFill/>
        </p:spPr>
        <p:txBody>
          <a:bodyPr wrap="square" rtlCol="0">
            <a:spAutoFit/>
          </a:bodyPr>
          <a:lstStyle/>
          <a:p>
            <a:pPr defTabSz="914344"/>
            <a:r>
              <a:rPr lang="en-US" sz="1400" b="1">
                <a:latin typeface="Segoe UI" panose="020B0502040204020203" pitchFamily="34" charset="0"/>
                <a:cs typeface="Segoe UI" panose="020B0502040204020203" pitchFamily="34" charset="0"/>
              </a:rPr>
              <a:t>No</a:t>
            </a:r>
          </a:p>
        </p:txBody>
      </p:sp>
      <p:cxnSp>
        <p:nvCxnSpPr>
          <p:cNvPr id="125" name="Straight Arrow Connector 124">
            <a:extLst>
              <a:ext uri="{FF2B5EF4-FFF2-40B4-BE49-F238E27FC236}">
                <a16:creationId xmlns:a16="http://schemas.microsoft.com/office/drawing/2014/main" id="{9315AD3B-E1B6-364C-BDCF-E2D9CB2FA962}"/>
              </a:ext>
            </a:extLst>
          </p:cNvPr>
          <p:cNvCxnSpPr>
            <a:cxnSpLocks/>
          </p:cNvCxnSpPr>
          <p:nvPr/>
        </p:nvCxnSpPr>
        <p:spPr>
          <a:xfrm>
            <a:off x="4638253" y="5187569"/>
            <a:ext cx="0" cy="2919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827E739-D1D6-7C48-A023-81B5FDF76262}"/>
              </a:ext>
            </a:extLst>
          </p:cNvPr>
          <p:cNvCxnSpPr>
            <a:cxnSpLocks/>
          </p:cNvCxnSpPr>
          <p:nvPr/>
        </p:nvCxnSpPr>
        <p:spPr>
          <a:xfrm>
            <a:off x="6633623" y="2453409"/>
            <a:ext cx="2503315"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D6CA5382-40CC-CE40-81F0-223CFBA5ADF5}"/>
              </a:ext>
            </a:extLst>
          </p:cNvPr>
          <p:cNvSpPr txBox="1"/>
          <p:nvPr/>
        </p:nvSpPr>
        <p:spPr>
          <a:xfrm>
            <a:off x="7568741" y="2118072"/>
            <a:ext cx="743023" cy="307777"/>
          </a:xfrm>
          <a:prstGeom prst="rect">
            <a:avLst/>
          </a:prstGeom>
          <a:noFill/>
        </p:spPr>
        <p:txBody>
          <a:bodyPr wrap="square" rtlCol="0">
            <a:spAutoFit/>
          </a:bodyPr>
          <a:lstStyle/>
          <a:p>
            <a:pPr algn="ctr" defTabSz="914344"/>
            <a:r>
              <a:rPr lang="en-US" sz="1400" b="1" dirty="0">
                <a:latin typeface="Segoe UI" panose="020B0502040204020203" pitchFamily="34" charset="0"/>
                <a:cs typeface="Segoe UI" panose="020B0502040204020203" pitchFamily="34" charset="0"/>
              </a:rPr>
              <a:t>Yes</a:t>
            </a:r>
          </a:p>
        </p:txBody>
      </p:sp>
      <p:cxnSp>
        <p:nvCxnSpPr>
          <p:cNvPr id="128" name="Straight Arrow Connector 127">
            <a:extLst>
              <a:ext uri="{FF2B5EF4-FFF2-40B4-BE49-F238E27FC236}">
                <a16:creationId xmlns:a16="http://schemas.microsoft.com/office/drawing/2014/main" id="{C8B1280D-5164-754C-988B-5767BA278DD9}"/>
              </a:ext>
            </a:extLst>
          </p:cNvPr>
          <p:cNvCxnSpPr>
            <a:cxnSpLocks/>
          </p:cNvCxnSpPr>
          <p:nvPr/>
        </p:nvCxnSpPr>
        <p:spPr>
          <a:xfrm>
            <a:off x="6634602" y="4290887"/>
            <a:ext cx="242114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3118CA4-BA2F-FE47-8596-A17E4C875D18}"/>
              </a:ext>
            </a:extLst>
          </p:cNvPr>
          <p:cNvSpPr txBox="1"/>
          <p:nvPr/>
        </p:nvSpPr>
        <p:spPr>
          <a:xfrm>
            <a:off x="7581579" y="3814585"/>
            <a:ext cx="645371" cy="307777"/>
          </a:xfrm>
          <a:prstGeom prst="rect">
            <a:avLst/>
          </a:prstGeom>
          <a:noFill/>
        </p:spPr>
        <p:txBody>
          <a:bodyPr wrap="square" rtlCol="0">
            <a:spAutoFit/>
          </a:bodyPr>
          <a:lstStyle/>
          <a:p>
            <a:pPr algn="ctr" defTabSz="914344"/>
            <a:r>
              <a:rPr lang="en-US" sz="1400" b="1">
                <a:latin typeface="Segoe UI" panose="020B0502040204020203" pitchFamily="34" charset="0"/>
                <a:cs typeface="Segoe UI" panose="020B0502040204020203" pitchFamily="34" charset="0"/>
              </a:rPr>
              <a:t>Yes</a:t>
            </a:r>
          </a:p>
        </p:txBody>
      </p:sp>
      <p:cxnSp>
        <p:nvCxnSpPr>
          <p:cNvPr id="130" name="Straight Arrow Connector 129">
            <a:extLst>
              <a:ext uri="{FF2B5EF4-FFF2-40B4-BE49-F238E27FC236}">
                <a16:creationId xmlns:a16="http://schemas.microsoft.com/office/drawing/2014/main" id="{AFF129E0-FAA4-C24D-816A-16C08E5869B4}"/>
              </a:ext>
            </a:extLst>
          </p:cNvPr>
          <p:cNvCxnSpPr>
            <a:cxnSpLocks/>
          </p:cNvCxnSpPr>
          <p:nvPr/>
        </p:nvCxnSpPr>
        <p:spPr>
          <a:xfrm>
            <a:off x="6634602" y="5840403"/>
            <a:ext cx="242114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DCF92B66-EB9B-C845-A9CF-39CBC23F59A9}"/>
              </a:ext>
            </a:extLst>
          </p:cNvPr>
          <p:cNvSpPr txBox="1"/>
          <p:nvPr/>
        </p:nvSpPr>
        <p:spPr>
          <a:xfrm>
            <a:off x="7581579" y="5532626"/>
            <a:ext cx="804397" cy="307777"/>
          </a:xfrm>
          <a:prstGeom prst="rect">
            <a:avLst/>
          </a:prstGeom>
          <a:noFill/>
        </p:spPr>
        <p:txBody>
          <a:bodyPr wrap="square" rtlCol="0">
            <a:spAutoFit/>
          </a:bodyPr>
          <a:lstStyle/>
          <a:p>
            <a:pPr algn="ctr" defTabSz="914344"/>
            <a:r>
              <a:rPr lang="en-US" sz="1400" b="1" dirty="0">
                <a:latin typeface="Segoe UI" panose="020B0502040204020203" pitchFamily="34" charset="0"/>
                <a:cs typeface="Segoe UI" panose="020B0502040204020203" pitchFamily="34" charset="0"/>
              </a:rPr>
              <a:t>Yes</a:t>
            </a:r>
          </a:p>
        </p:txBody>
      </p:sp>
      <p:sp>
        <p:nvSpPr>
          <p:cNvPr id="3" name="TextBox 2">
            <a:extLst>
              <a:ext uri="{FF2B5EF4-FFF2-40B4-BE49-F238E27FC236}">
                <a16:creationId xmlns:a16="http://schemas.microsoft.com/office/drawing/2014/main" id="{DC967137-2953-4120-AEB7-0A3F4CC946A0}"/>
              </a:ext>
            </a:extLst>
          </p:cNvPr>
          <p:cNvSpPr txBox="1"/>
          <p:nvPr/>
        </p:nvSpPr>
        <p:spPr>
          <a:xfrm>
            <a:off x="585217" y="965387"/>
            <a:ext cx="5078344" cy="271613"/>
          </a:xfrm>
          <a:prstGeom prst="rect">
            <a:avLst/>
          </a:prstGeom>
          <a:noFill/>
        </p:spPr>
        <p:txBody>
          <a:bodyPr wrap="square" lIns="0" tIns="0" rIns="0" bIns="0" rtlCol="0">
            <a:spAutoFit/>
          </a:bodyPr>
          <a:lstStyle/>
          <a:p>
            <a:pPr defTabSz="914344"/>
            <a:r>
              <a:rPr lang="en-US" dirty="0">
                <a:solidFill>
                  <a:schemeClr val="accent1"/>
                </a:solidFill>
                <a:latin typeface="Segoe UI"/>
              </a:rPr>
              <a:t>Migration, App Modernization, App Innovation</a:t>
            </a:r>
          </a:p>
        </p:txBody>
      </p:sp>
      <p:pic>
        <p:nvPicPr>
          <p:cNvPr id="71" name="Graphic 70">
            <a:extLst>
              <a:ext uri="{FF2B5EF4-FFF2-40B4-BE49-F238E27FC236}">
                <a16:creationId xmlns:a16="http://schemas.microsoft.com/office/drawing/2014/main" id="{CC9A7A38-DF73-4AFB-8315-7E93A052DE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2287" y="5622789"/>
            <a:ext cx="457200" cy="457200"/>
          </a:xfrm>
          <a:prstGeom prst="rect">
            <a:avLst/>
          </a:prstGeom>
        </p:spPr>
      </p:pic>
      <p:pic>
        <p:nvPicPr>
          <p:cNvPr id="72" name="Graphic 71">
            <a:extLst>
              <a:ext uri="{FF2B5EF4-FFF2-40B4-BE49-F238E27FC236}">
                <a16:creationId xmlns:a16="http://schemas.microsoft.com/office/drawing/2014/main" id="{55D314BD-CC51-4D51-8F81-8874A86F68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9449" y="2187697"/>
            <a:ext cx="457200" cy="457200"/>
          </a:xfrm>
          <a:prstGeom prst="rect">
            <a:avLst/>
          </a:prstGeom>
        </p:spPr>
      </p:pic>
      <p:pic>
        <p:nvPicPr>
          <p:cNvPr id="73" name="Graphic 72">
            <a:extLst>
              <a:ext uri="{FF2B5EF4-FFF2-40B4-BE49-F238E27FC236}">
                <a16:creationId xmlns:a16="http://schemas.microsoft.com/office/drawing/2014/main" id="{D401AD4D-1EB0-4955-BD17-D62364385C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7405" y="4041141"/>
            <a:ext cx="457200" cy="457200"/>
          </a:xfrm>
          <a:prstGeom prst="rect">
            <a:avLst/>
          </a:prstGeom>
        </p:spPr>
      </p:pic>
      <p:sp>
        <p:nvSpPr>
          <p:cNvPr id="2" name="Rectangle 1">
            <a:extLst>
              <a:ext uri="{FF2B5EF4-FFF2-40B4-BE49-F238E27FC236}">
                <a16:creationId xmlns:a16="http://schemas.microsoft.com/office/drawing/2014/main" id="{86A316F2-0B69-40BC-8F6C-6773A3205D58}"/>
              </a:ext>
            </a:extLst>
          </p:cNvPr>
          <p:cNvSpPr/>
          <p:nvPr/>
        </p:nvSpPr>
        <p:spPr bwMode="auto">
          <a:xfrm>
            <a:off x="436728" y="1796858"/>
            <a:ext cx="1415411" cy="14150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800">
                <a:solidFill>
                  <a:schemeClr val="accent1"/>
                </a:solidFill>
                <a:latin typeface="Segoe UI"/>
                <a:ea typeface="Segoe UI" pitchFamily="34" charset="0"/>
                <a:cs typeface="Segoe UI" pitchFamily="34" charset="0"/>
              </a:rPr>
              <a:t>Customer Managed</a:t>
            </a:r>
          </a:p>
        </p:txBody>
      </p:sp>
      <p:sp>
        <p:nvSpPr>
          <p:cNvPr id="7" name="Rectangle 6">
            <a:extLst>
              <a:ext uri="{FF2B5EF4-FFF2-40B4-BE49-F238E27FC236}">
                <a16:creationId xmlns:a16="http://schemas.microsoft.com/office/drawing/2014/main" id="{8892183B-9720-4B64-B9FB-99C63169935E}"/>
              </a:ext>
            </a:extLst>
          </p:cNvPr>
          <p:cNvSpPr/>
          <p:nvPr/>
        </p:nvSpPr>
        <p:spPr bwMode="auto">
          <a:xfrm>
            <a:off x="471319" y="3631913"/>
            <a:ext cx="1415411" cy="26166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800">
                <a:solidFill>
                  <a:schemeClr val="accent1"/>
                </a:solidFill>
                <a:latin typeface="Segoe UI"/>
                <a:ea typeface="Segoe UI" pitchFamily="34" charset="0"/>
                <a:cs typeface="Segoe UI" pitchFamily="34" charset="0"/>
              </a:rPr>
              <a:t>Microsoft Managed</a:t>
            </a:r>
          </a:p>
        </p:txBody>
      </p:sp>
      <p:sp>
        <p:nvSpPr>
          <p:cNvPr id="8" name="Rectangle 7">
            <a:extLst>
              <a:ext uri="{FF2B5EF4-FFF2-40B4-BE49-F238E27FC236}">
                <a16:creationId xmlns:a16="http://schemas.microsoft.com/office/drawing/2014/main" id="{BB839C81-343A-4D8D-8D29-9B586B746D58}"/>
              </a:ext>
            </a:extLst>
          </p:cNvPr>
          <p:cNvSpPr/>
          <p:nvPr/>
        </p:nvSpPr>
        <p:spPr bwMode="auto">
          <a:xfrm>
            <a:off x="436728" y="1327483"/>
            <a:ext cx="1415411" cy="4177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400">
                <a:solidFill>
                  <a:schemeClr val="accent1"/>
                </a:solidFill>
                <a:latin typeface="Segoe UI"/>
                <a:ea typeface="Segoe UI" pitchFamily="34" charset="0"/>
                <a:cs typeface="Segoe UI" pitchFamily="34" charset="0"/>
              </a:rPr>
              <a:t>Control</a:t>
            </a:r>
          </a:p>
        </p:txBody>
      </p:sp>
      <p:sp>
        <p:nvSpPr>
          <p:cNvPr id="55" name="Rectangle 54">
            <a:extLst>
              <a:ext uri="{FF2B5EF4-FFF2-40B4-BE49-F238E27FC236}">
                <a16:creationId xmlns:a16="http://schemas.microsoft.com/office/drawing/2014/main" id="{06EDF4C4-2CAF-4428-9516-AFBBD2C1D168}"/>
              </a:ext>
            </a:extLst>
          </p:cNvPr>
          <p:cNvSpPr/>
          <p:nvPr/>
        </p:nvSpPr>
        <p:spPr bwMode="auto">
          <a:xfrm>
            <a:off x="2938246" y="1329175"/>
            <a:ext cx="3695377" cy="4177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400" dirty="0">
                <a:solidFill>
                  <a:schemeClr val="accent1"/>
                </a:solidFill>
                <a:latin typeface="Segoe UI"/>
                <a:ea typeface="Segoe UI" pitchFamily="34" charset="0"/>
                <a:cs typeface="Segoe UI" pitchFamily="34" charset="0"/>
              </a:rPr>
              <a:t>Capabilities</a:t>
            </a:r>
          </a:p>
        </p:txBody>
      </p:sp>
      <p:sp>
        <p:nvSpPr>
          <p:cNvPr id="5" name="Title 4">
            <a:extLst>
              <a:ext uri="{FF2B5EF4-FFF2-40B4-BE49-F238E27FC236}">
                <a16:creationId xmlns:a16="http://schemas.microsoft.com/office/drawing/2014/main" id="{8FA49316-8F5B-46D0-B847-2015179EE63D}"/>
              </a:ext>
            </a:extLst>
          </p:cNvPr>
          <p:cNvSpPr>
            <a:spLocks noGrp="1"/>
          </p:cNvSpPr>
          <p:nvPr>
            <p:ph type="title"/>
          </p:nvPr>
        </p:nvSpPr>
        <p:spPr>
          <a:xfrm>
            <a:off x="588263" y="457201"/>
            <a:ext cx="11018520" cy="553999"/>
          </a:xfrm>
        </p:spPr>
        <p:txBody>
          <a:bodyPr/>
          <a:lstStyle/>
          <a:p>
            <a:r>
              <a:rPr lang="en-US"/>
              <a:t>Which Azure SQL offering is right for you?</a:t>
            </a:r>
          </a:p>
        </p:txBody>
      </p:sp>
    </p:spTree>
    <p:extLst>
      <p:ext uri="{BB962C8B-B14F-4D97-AF65-F5344CB8AC3E}">
        <p14:creationId xmlns:p14="http://schemas.microsoft.com/office/powerpoint/2010/main" val="1483625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1" grpId="0"/>
      <p:bldP spid="49" grpId="0"/>
      <p:bldP spid="51" grpId="0" animBg="1"/>
      <p:bldP spid="52" grpId="0"/>
      <p:bldP spid="53" grpId="0" animBg="1"/>
      <p:bldP spid="54" grpId="0"/>
      <p:bldP spid="114" grpId="0"/>
      <p:bldP spid="117" grpId="0"/>
      <p:bldP spid="118" grpId="0"/>
      <p:bldP spid="124" grpId="0"/>
      <p:bldP spid="129" grpId="0"/>
      <p:bldP spid="131" grpId="0"/>
      <p:bldP spid="2" grpId="0" animBg="1"/>
      <p:bldP spid="7" grpId="0" animBg="1"/>
      <p:bldP spid="8" grpId="0" animBg="1"/>
      <p:bldP spid="5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811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Four replicas kept available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89612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96356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Tree>
    <p:extLst>
      <p:ext uri="{BB962C8B-B14F-4D97-AF65-F5344CB8AC3E}">
        <p14:creationId xmlns:p14="http://schemas.microsoft.com/office/powerpoint/2010/main" val="2213564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1900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47" name="Group 46">
            <a:extLst>
              <a:ext uri="{FF2B5EF4-FFF2-40B4-BE49-F238E27FC236}">
                <a16:creationId xmlns:a16="http://schemas.microsoft.com/office/drawing/2014/main" id="{D043FF10-E522-426C-AF97-78370611C634}"/>
              </a:ext>
            </a:extLst>
          </p:cNvPr>
          <p:cNvGrpSpPr/>
          <p:nvPr/>
        </p:nvGrpSpPr>
        <p:grpSpPr>
          <a:xfrm>
            <a:off x="0" y="6215635"/>
            <a:ext cx="11444140" cy="322080"/>
            <a:chOff x="0" y="6215635"/>
            <a:chExt cx="11444140" cy="322080"/>
          </a:xfrm>
        </p:grpSpPr>
        <p:grpSp>
          <p:nvGrpSpPr>
            <p:cNvPr id="48" name="Group 47">
              <a:extLst>
                <a:ext uri="{FF2B5EF4-FFF2-40B4-BE49-F238E27FC236}">
                  <a16:creationId xmlns:a16="http://schemas.microsoft.com/office/drawing/2014/main" id="{FC3494B7-5EF3-4465-B177-5FEACBE99532}"/>
                </a:ext>
              </a:extLst>
            </p:cNvPr>
            <p:cNvGrpSpPr/>
            <p:nvPr/>
          </p:nvGrpSpPr>
          <p:grpSpPr>
            <a:xfrm>
              <a:off x="662352" y="6399215"/>
              <a:ext cx="10356966" cy="138500"/>
              <a:chOff x="662352" y="6316085"/>
              <a:chExt cx="10356966" cy="138500"/>
            </a:xfrm>
          </p:grpSpPr>
          <p:sp>
            <p:nvSpPr>
              <p:cNvPr id="81" name="TextBox 80">
                <a:extLst>
                  <a:ext uri="{FF2B5EF4-FFF2-40B4-BE49-F238E27FC236}">
                    <a16:creationId xmlns:a16="http://schemas.microsoft.com/office/drawing/2014/main" id="{8DA5FD10-1AB0-4941-AB80-97DAE7A30EC4}"/>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Overview</a:t>
                </a:r>
              </a:p>
            </p:txBody>
          </p:sp>
          <p:sp>
            <p:nvSpPr>
              <p:cNvPr id="82" name="TextBox 81">
                <a:extLst>
                  <a:ext uri="{FF2B5EF4-FFF2-40B4-BE49-F238E27FC236}">
                    <a16:creationId xmlns:a16="http://schemas.microsoft.com/office/drawing/2014/main" id="{356F70E0-97EB-46ED-9AB3-12E74792DE22}"/>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Local</a:t>
                </a:r>
              </a:p>
            </p:txBody>
          </p:sp>
          <p:sp>
            <p:nvSpPr>
              <p:cNvPr id="88" name="TextBox 87">
                <a:extLst>
                  <a:ext uri="{FF2B5EF4-FFF2-40B4-BE49-F238E27FC236}">
                    <a16:creationId xmlns:a16="http://schemas.microsoft.com/office/drawing/2014/main" id="{6F69495E-D5FB-4B4C-9DF9-48A202F271E5}"/>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89" name="TextBox 88">
                <a:extLst>
                  <a:ext uri="{FF2B5EF4-FFF2-40B4-BE49-F238E27FC236}">
                    <a16:creationId xmlns:a16="http://schemas.microsoft.com/office/drawing/2014/main" id="{DC52B620-DD36-4DCA-8BC5-24347F09920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90" name="TextBox 89">
                <a:extLst>
                  <a:ext uri="{FF2B5EF4-FFF2-40B4-BE49-F238E27FC236}">
                    <a16:creationId xmlns:a16="http://schemas.microsoft.com/office/drawing/2014/main" id="{946D080C-35A9-4CF9-BDBF-498A4582563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91" name="TextBox 90">
                <a:extLst>
                  <a:ext uri="{FF2B5EF4-FFF2-40B4-BE49-F238E27FC236}">
                    <a16:creationId xmlns:a16="http://schemas.microsoft.com/office/drawing/2014/main" id="{06928C88-5E3D-40C7-88FC-AD578FFDBDE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53" name="Group 52">
              <a:extLst>
                <a:ext uri="{FF2B5EF4-FFF2-40B4-BE49-F238E27FC236}">
                  <a16:creationId xmlns:a16="http://schemas.microsoft.com/office/drawing/2014/main" id="{809074EA-75ED-4BAA-B679-D4C83DBF5CE8}"/>
                </a:ext>
              </a:extLst>
            </p:cNvPr>
            <p:cNvGrpSpPr/>
            <p:nvPr/>
          </p:nvGrpSpPr>
          <p:grpSpPr>
            <a:xfrm>
              <a:off x="0" y="6215635"/>
              <a:ext cx="11444140" cy="131976"/>
              <a:chOff x="0" y="6058468"/>
              <a:chExt cx="11444140" cy="131976"/>
            </a:xfrm>
          </p:grpSpPr>
          <p:cxnSp>
            <p:nvCxnSpPr>
              <p:cNvPr id="54" name="Straight Arrow Connector 53">
                <a:extLst>
                  <a:ext uri="{FF2B5EF4-FFF2-40B4-BE49-F238E27FC236}">
                    <a16:creationId xmlns:a16="http://schemas.microsoft.com/office/drawing/2014/main" id="{EC7E4171-2F05-4308-9E92-04486454F30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F47C8716-8B05-49E3-9451-6E2C8FBD9567}"/>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 name="Oval 75">
                <a:extLst>
                  <a:ext uri="{FF2B5EF4-FFF2-40B4-BE49-F238E27FC236}">
                    <a16:creationId xmlns:a16="http://schemas.microsoft.com/office/drawing/2014/main" id="{051A570E-7BC8-4BBF-8945-1B86539164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D01C8345-EFA3-4DA4-B14A-CBA51CE283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E970C09A-DA3C-441D-8369-7D743466166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513203DA-4ABF-4781-B8CD-8E9C0F1050A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0" name="Oval 79">
                <a:extLst>
                  <a:ext uri="{FF2B5EF4-FFF2-40B4-BE49-F238E27FC236}">
                    <a16:creationId xmlns:a16="http://schemas.microsoft.com/office/drawing/2014/main" id="{EC428E19-3501-4212-91DA-9F36D8D707E0}"/>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18019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defTabSz="914048">
                  <a:defRPr/>
                </a:pPr>
                <a:r>
                  <a:rPr lang="en-US" sz="1100" kern="0">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defTabSz="914048">
                  <a:defRPr/>
                </a:pPr>
                <a:r>
                  <a:rPr lang="en-US" sz="1100" kern="0">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defTabSz="914048">
                  <a:defRPr/>
                </a:pPr>
                <a:r>
                  <a:rPr lang="en-US" sz="1100" kern="0">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defTabSz="914048">
                  <a:defRPr/>
                </a:pPr>
                <a:r>
                  <a:rPr lang="en-US" sz="1100" kern="0">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defTabSz="914048">
                  <a:defRPr/>
                </a:pPr>
                <a:r>
                  <a:rPr lang="en-US" sz="1100" kern="0">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defTabSz="914048">
                  <a:defRPr/>
                </a:pPr>
                <a:r>
                  <a:rPr lang="en-US" sz="1100" kern="0">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defTabSz="914048">
                  <a:defRPr/>
                </a:pPr>
                <a:r>
                  <a:rPr lang="en-US" sz="1100" kern="0">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defTabSz="914048">
                  <a:defRPr/>
                </a:pPr>
                <a:r>
                  <a:rPr lang="en-US" sz="1100" kern="0">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48">
                  <a:defRPr/>
                </a:pPr>
                <a:r>
                  <a:rPr lang="en-US" sz="1100" kern="0">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48">
                  <a:defRPr/>
                </a:pPr>
                <a:r>
                  <a:rPr lang="en-US" sz="1100" kern="0">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defTabSz="914048">
                  <a:defRPr/>
                </a:pPr>
                <a:r>
                  <a:rPr lang="en-US" sz="1100" kern="0">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defTabSz="914048">
                  <a:defRPr/>
                </a:pPr>
                <a:r>
                  <a:rPr lang="en-US" sz="1100" kern="0">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defTabSz="914048">
                  <a:defRPr/>
                </a:pPr>
                <a:r>
                  <a:rPr lang="en-US" sz="1100" kern="0">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48">
                  <a:defRPr/>
                </a:pPr>
                <a:r>
                  <a:rPr lang="en-US" sz="1100" kern="0">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defTabSz="914048">
                  <a:defRPr/>
                </a:pPr>
                <a:r>
                  <a:rPr lang="en-US" sz="1100" kern="0">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defTabSz="914048">
                  <a:defRPr/>
                </a:pPr>
                <a:r>
                  <a:rPr lang="en-US" sz="1100" kern="0">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48">
                  <a:defRPr/>
                </a:pPr>
                <a:r>
                  <a:rPr lang="en-US" sz="1100" kern="0">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48">
                  <a:defRPr/>
                </a:pPr>
                <a:r>
                  <a:rPr lang="en-US" sz="1100" kern="0">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48">
                  <a:defRPr/>
                </a:pPr>
                <a:r>
                  <a:rPr lang="en-US" sz="1100" kern="0">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defTabSz="914048">
                  <a:defRPr/>
                </a:pPr>
                <a:r>
                  <a:rPr lang="en-US" sz="1100" kern="0">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48">
                  <a:defRPr/>
                </a:pPr>
                <a:r>
                  <a:rPr lang="en-US" sz="1100" kern="0">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defTabSz="914048">
                  <a:defRPr/>
                </a:pPr>
                <a:r>
                  <a:rPr lang="en-US" sz="1100" kern="0">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defTabSz="914048">
                  <a:defRPr/>
                </a:pPr>
                <a:r>
                  <a:rPr lang="en-US" sz="1100" kern="0">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defTabSz="914048">
                  <a:defRPr/>
                </a:pPr>
                <a:r>
                  <a:rPr lang="en-US" sz="1100" kern="0">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defTabSz="914048">
                  <a:defRPr/>
                </a:pPr>
                <a:r>
                  <a:rPr lang="en-US" sz="1100" kern="0">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algn="ctr" defTabSz="914048">
                <a:defRPr/>
              </a:pPr>
              <a:r>
                <a:rPr lang="en-US" sz="1600" kern="0">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defTabSz="914048">
                <a:defRPr/>
              </a:pPr>
              <a:r>
                <a:rPr lang="en-US" sz="1100" kern="0">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algn="ctr" defTabSz="914048">
                <a:defRPr/>
              </a:pPr>
              <a:r>
                <a:rPr lang="en-US" sz="1600" kern="0">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48">
                <a:defRPr/>
              </a:pPr>
              <a:endParaRPr lang="en-US" sz="1731" kern="0">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defTabSz="914048">
                <a:defRPr/>
              </a:pPr>
              <a:r>
                <a:rPr lang="en-US" sz="1100" kern="0">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algn="ctr" defTabSz="914048">
                <a:defRPr/>
              </a:pPr>
              <a:r>
                <a:rPr lang="en-US" sz="1100" kern="0">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defTabSz="914048">
                <a:defRPr/>
              </a:pPr>
              <a:r>
                <a:rPr lang="en-US" sz="1100" kern="0">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algn="ctr" defTabSz="914048">
                <a:defRPr/>
              </a:pPr>
              <a:r>
                <a:rPr lang="en-US" sz="1100" kern="0">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algn="ctr" defTabSz="914048">
                <a:defRPr/>
              </a:pPr>
              <a:endParaRPr lang="en-US" sz="1731" kern="0">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73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73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48">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48">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48">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73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defTabSz="914048"/>
            <a:r>
              <a:rPr lang="en-US" sz="1600" b="1" dirty="0">
                <a:latin typeface="Segoe UI Semibold"/>
              </a:rPr>
              <a:t>Line of business apps </a:t>
            </a:r>
          </a:p>
          <a:p>
            <a:pPr defTabSz="914048"/>
            <a:r>
              <a:rPr lang="en-US" sz="1600" dirty="0">
                <a:latin typeface="Segoe UI"/>
              </a:rPr>
              <a:t>Expense reporting and employee tracking apps </a:t>
            </a:r>
          </a:p>
          <a:p>
            <a:pPr defTabSz="914048"/>
            <a:r>
              <a:rPr lang="en-US" sz="1600" dirty="0">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defTabSz="914048"/>
            <a:r>
              <a:rPr lang="en-US" sz="1600" b="1">
                <a:latin typeface="Segoe UI Semibold"/>
              </a:rPr>
              <a:t>E-commerce</a:t>
            </a:r>
            <a:r>
              <a:rPr lang="en-US" sz="1600">
                <a:latin typeface="Segoe UI Semibold"/>
              </a:rPr>
              <a:t> </a:t>
            </a:r>
          </a:p>
          <a:p>
            <a:pPr defTabSz="914048"/>
            <a:r>
              <a:rPr lang="en-US" sz="1600">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defTabSz="914048"/>
            <a:r>
              <a:rPr lang="en-US" sz="1600" b="1">
                <a:latin typeface="Segoe UI Semibold"/>
              </a:rPr>
              <a:t>Dev/test workloads </a:t>
            </a:r>
          </a:p>
          <a:p>
            <a:pPr defTabSz="914048"/>
            <a:r>
              <a:rPr lang="en-US" sz="1600">
                <a:latin typeface="Segoe UI"/>
              </a:rPr>
              <a:t>Handling unpredictable workload needs </a:t>
            </a:r>
          </a:p>
          <a:p>
            <a:pPr defTabSz="914048"/>
            <a:endParaRPr lang="en-US" sz="1600" b="1">
              <a:latin typeface="Segoe UI"/>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3"/>
            <a:r>
              <a:rPr lang="en-US" sz="3600" spc="-51" dirty="0">
                <a:solidFill>
                  <a:schemeClr val="tx1"/>
                </a:solidFill>
                <a:latin typeface="Segoe UI Semibold"/>
              </a:rPr>
              <a:t>Azure SQL Database Serverless</a:t>
            </a:r>
          </a:p>
        </p:txBody>
      </p:sp>
      <p:grpSp>
        <p:nvGrpSpPr>
          <p:cNvPr id="127" name="Group 126">
            <a:extLst>
              <a:ext uri="{FF2B5EF4-FFF2-40B4-BE49-F238E27FC236}">
                <a16:creationId xmlns:a16="http://schemas.microsoft.com/office/drawing/2014/main" id="{C25DABF7-1C61-4A9A-ABFB-A022A522DE36}"/>
              </a:ext>
            </a:extLst>
          </p:cNvPr>
          <p:cNvGrpSpPr/>
          <p:nvPr/>
        </p:nvGrpSpPr>
        <p:grpSpPr>
          <a:xfrm>
            <a:off x="0" y="6215635"/>
            <a:ext cx="11444140" cy="322080"/>
            <a:chOff x="0" y="6215635"/>
            <a:chExt cx="11444140" cy="322080"/>
          </a:xfrm>
        </p:grpSpPr>
        <p:grpSp>
          <p:nvGrpSpPr>
            <p:cNvPr id="128" name="Group 127">
              <a:extLst>
                <a:ext uri="{FF2B5EF4-FFF2-40B4-BE49-F238E27FC236}">
                  <a16:creationId xmlns:a16="http://schemas.microsoft.com/office/drawing/2014/main" id="{F5FC2C83-A7A3-48B1-B598-B16B425B7B57}"/>
                </a:ext>
              </a:extLst>
            </p:cNvPr>
            <p:cNvGrpSpPr/>
            <p:nvPr/>
          </p:nvGrpSpPr>
          <p:grpSpPr>
            <a:xfrm>
              <a:off x="662352" y="6399215"/>
              <a:ext cx="10356966" cy="138500"/>
              <a:chOff x="662352" y="6316085"/>
              <a:chExt cx="10356966" cy="138500"/>
            </a:xfrm>
          </p:grpSpPr>
          <p:sp>
            <p:nvSpPr>
              <p:cNvPr id="137" name="TextBox 136">
                <a:extLst>
                  <a:ext uri="{FF2B5EF4-FFF2-40B4-BE49-F238E27FC236}">
                    <a16:creationId xmlns:a16="http://schemas.microsoft.com/office/drawing/2014/main" id="{210587EA-1D0D-432E-99D6-A43F45A7D57C}"/>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Overview</a:t>
                </a:r>
              </a:p>
            </p:txBody>
          </p:sp>
          <p:sp>
            <p:nvSpPr>
              <p:cNvPr id="138" name="TextBox 137">
                <a:extLst>
                  <a:ext uri="{FF2B5EF4-FFF2-40B4-BE49-F238E27FC236}">
                    <a16:creationId xmlns:a16="http://schemas.microsoft.com/office/drawing/2014/main" id="{A24A053A-898F-4CCA-B78F-9B68783127CA}"/>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Local</a:t>
                </a:r>
              </a:p>
            </p:txBody>
          </p:sp>
          <p:sp>
            <p:nvSpPr>
              <p:cNvPr id="139" name="TextBox 138">
                <a:extLst>
                  <a:ext uri="{FF2B5EF4-FFF2-40B4-BE49-F238E27FC236}">
                    <a16:creationId xmlns:a16="http://schemas.microsoft.com/office/drawing/2014/main" id="{885A9592-A248-4C86-BDC4-F54C7950F2DE}"/>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140" name="TextBox 139">
                <a:extLst>
                  <a:ext uri="{FF2B5EF4-FFF2-40B4-BE49-F238E27FC236}">
                    <a16:creationId xmlns:a16="http://schemas.microsoft.com/office/drawing/2014/main" id="{962A17AE-A1EB-45F7-8C22-57D0C28C49E3}"/>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141" name="TextBox 140">
                <a:extLst>
                  <a:ext uri="{FF2B5EF4-FFF2-40B4-BE49-F238E27FC236}">
                    <a16:creationId xmlns:a16="http://schemas.microsoft.com/office/drawing/2014/main" id="{AE0A3E30-2CE8-4A6F-B266-F4CE5A275047}"/>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142" name="TextBox 141">
                <a:extLst>
                  <a:ext uri="{FF2B5EF4-FFF2-40B4-BE49-F238E27FC236}">
                    <a16:creationId xmlns:a16="http://schemas.microsoft.com/office/drawing/2014/main" id="{B8C10B68-D1E9-460A-A108-218F5EE1A8CE}"/>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129" name="Group 128">
              <a:extLst>
                <a:ext uri="{FF2B5EF4-FFF2-40B4-BE49-F238E27FC236}">
                  <a16:creationId xmlns:a16="http://schemas.microsoft.com/office/drawing/2014/main" id="{4DFE3BFA-F25B-4158-93C6-8B2BC2FCB7CF}"/>
                </a:ext>
              </a:extLst>
            </p:cNvPr>
            <p:cNvGrpSpPr/>
            <p:nvPr/>
          </p:nvGrpSpPr>
          <p:grpSpPr>
            <a:xfrm>
              <a:off x="0" y="6215635"/>
              <a:ext cx="11444140" cy="131976"/>
              <a:chOff x="0" y="6058468"/>
              <a:chExt cx="11444140" cy="131976"/>
            </a:xfrm>
          </p:grpSpPr>
          <p:cxnSp>
            <p:nvCxnSpPr>
              <p:cNvPr id="130" name="Straight Arrow Connector 129">
                <a:extLst>
                  <a:ext uri="{FF2B5EF4-FFF2-40B4-BE49-F238E27FC236}">
                    <a16:creationId xmlns:a16="http://schemas.microsoft.com/office/drawing/2014/main" id="{85A1A2BF-09D0-4564-86F5-03D993B1602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EC350555-EC19-4963-B613-BEAC63F47C6C}"/>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2" name="Oval 131">
                <a:extLst>
                  <a:ext uri="{FF2B5EF4-FFF2-40B4-BE49-F238E27FC236}">
                    <a16:creationId xmlns:a16="http://schemas.microsoft.com/office/drawing/2014/main" id="{8BFE18D4-7191-490E-BBBB-E48AE3008BD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E26DD196-2D0C-48F2-9195-4DF398941C0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5355C09A-50AA-4BFF-8776-46A00A81DA4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B9FDF373-6719-417E-8842-9ECD71143E2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6" name="Oval 135">
                <a:extLst>
                  <a:ext uri="{FF2B5EF4-FFF2-40B4-BE49-F238E27FC236}">
                    <a16:creationId xmlns:a16="http://schemas.microsoft.com/office/drawing/2014/main" id="{3C0252A1-86E3-456B-8546-2B4C6B67D2C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dirty="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dirty="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dirty="0">
              <a:solidFill>
                <a:srgbClr val="0078D4"/>
              </a:solidFill>
            </a:endParaRPr>
          </a:p>
          <a:p>
            <a:pPr lvl="0" defTabSz="932742">
              <a:lnSpc>
                <a:spcPct val="90000"/>
              </a:lnSpc>
              <a:spcAft>
                <a:spcPts val="600"/>
              </a:spcAft>
              <a:buSzPct val="90000"/>
            </a:pPr>
            <a:r>
              <a:rPr lang="en-US" sz="1800" dirty="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dirty="0">
              <a:solidFill>
                <a:srgbClr val="0078D4"/>
              </a:solidFill>
            </a:endParaRPr>
          </a:p>
          <a:p>
            <a:pPr lvl="0" defTabSz="932742">
              <a:lnSpc>
                <a:spcPct val="90000"/>
              </a:lnSpc>
              <a:spcAft>
                <a:spcPts val="600"/>
              </a:spcAft>
              <a:buSzPct val="90000"/>
            </a:pPr>
            <a:r>
              <a:rPr lang="en-US" sz="1800" dirty="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Future</a:t>
            </a:r>
          </a:p>
          <a:p>
            <a:pPr lvl="0">
              <a:spcAft>
                <a:spcPts val="600"/>
              </a:spcAft>
            </a:pPr>
            <a:r>
              <a:rPr lang="en-US" sz="1400">
                <a:solidFill>
                  <a:srgbClr val="000000"/>
                </a:solidFill>
                <a:cs typeface="Segoe UI Semilight" panose="020B0402040204020203" pitchFamily="34" charset="0"/>
              </a:rPr>
              <a:t>Future hardware generations</a:t>
            </a:r>
          </a:p>
          <a:p>
            <a:pPr lvl="0">
              <a:spcAft>
                <a:spcPts val="600"/>
              </a:spcAft>
            </a:pPr>
            <a:r>
              <a:rPr lang="en-US" sz="1400">
                <a:solidFill>
                  <a:srgbClr val="000000"/>
                </a:solidFill>
                <a:cs typeface="Segoe UI Semilight" panose="020B0402040204020203" pitchFamily="34" charset="0"/>
              </a:rPr>
              <a:t>M-series (memory optimized)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128 vCores (hyperthreaded)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3.8 TB memory</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Business critical </a:t>
            </a:r>
          </a:p>
          <a:p>
            <a:pPr lvl="0">
              <a:spcAft>
                <a:spcPts val="600"/>
              </a:spcAft>
            </a:pPr>
            <a:r>
              <a:rPr lang="en-US" sz="1400">
                <a:solidFill>
                  <a:srgbClr val="000000"/>
                </a:solidFill>
                <a:cs typeface="Segoe UI Semilight" panose="020B0402040204020203" pitchFamily="34" charset="0"/>
              </a:rPr>
              <a:t>Fsv2-series (compute optimized)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72 vCores (hyperthreaded)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3.4 GHz sustained turbo clock speed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General purpose </a:t>
            </a:r>
          </a:p>
          <a:p>
            <a:pPr algn="l"/>
            <a:endParaRPr lang="en-US" sz="14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Gen5</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a:t>
            </a:r>
            <a:r>
              <a:rPr lang="en-US" sz="1400" err="1">
                <a:solidFill>
                  <a:srgbClr val="000000"/>
                </a:solidFill>
                <a:cs typeface="Segoe UI Semilight" panose="020B0402040204020203" pitchFamily="34" charset="0"/>
              </a:rPr>
              <a:t>vCore</a:t>
            </a:r>
            <a:r>
              <a:rPr lang="en-US" sz="1400">
                <a:solidFill>
                  <a:srgbClr val="000000"/>
                </a:solidFill>
                <a:cs typeface="Segoe UI Semilight" panose="020B0402040204020203" pitchFamily="34" charset="0"/>
              </a:rPr>
              <a:t>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Up to 4 TB of local storage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0880168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Powershell</a:t>
            </a:r>
            <a:endParaRPr lang="en-US" sz="1400">
              <a:solidFill>
                <a:schemeClr val="accent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az</a:t>
            </a:r>
            <a:r>
              <a:rPr lang="en-US" sz="1400">
                <a:solidFill>
                  <a:schemeClr val="accent1"/>
                </a:solidFill>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sqlcmd</a:t>
            </a:r>
            <a:endParaRPr lang="en-US" sz="1400">
              <a:solidFill>
                <a:schemeClr val="accent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bcp</a:t>
            </a:r>
            <a:endParaRPr lang="en-US" sz="1400">
              <a:solidFill>
                <a:schemeClr val="accent1"/>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unified experience</a:t>
            </a:r>
            <a:endParaRPr lang="en-US" sz="4400" spc="0" dirty="0">
              <a:solidFill>
                <a:schemeClr val="accent2"/>
              </a:solidFill>
            </a:endParaRPr>
          </a:p>
        </p:txBody>
      </p:sp>
    </p:spTree>
    <p:extLst>
      <p:ext uri="{BB962C8B-B14F-4D97-AF65-F5344CB8AC3E}">
        <p14:creationId xmlns:p14="http://schemas.microsoft.com/office/powerpoint/2010/main" val="394289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17512" y="1682338"/>
            <a:ext cx="9477759" cy="3496342"/>
          </a:xfrm>
        </p:spPr>
        <p:txBody>
          <a:bodyPr/>
          <a:lstStyle/>
          <a:p>
            <a:pPr marL="0" indent="0">
              <a:buNone/>
            </a:pPr>
            <a:r>
              <a:rPr lang="en-US" sz="1600" dirty="0">
                <a:solidFill>
                  <a:schemeClr val="tx1"/>
                </a:solidFill>
                <a:latin typeface="+mn-lt"/>
              </a:rPr>
              <a:t>Try the Azure SQL Workshop</a:t>
            </a:r>
          </a:p>
          <a:p>
            <a:pPr marL="0" indent="0">
              <a:buNone/>
            </a:pPr>
            <a:r>
              <a:rPr lang="en-US" sz="1600" b="1" dirty="0">
                <a:solidFill>
                  <a:schemeClr val="accent1"/>
                </a:solidFill>
                <a:latin typeface="+mn-lt"/>
                <a:hlinkClick r:id="rId3"/>
              </a:rPr>
              <a:t>aka.ms/sqlworkshops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Microsoft Learn: Azure SQL Fundamentals</a:t>
            </a:r>
          </a:p>
          <a:p>
            <a:pPr marL="0" indent="0">
              <a:buNone/>
            </a:pPr>
            <a:r>
              <a:rPr lang="en-US" sz="1600" b="1" dirty="0">
                <a:solidFill>
                  <a:schemeClr val="accent1"/>
                </a:solidFill>
                <a:latin typeface="+mn-lt"/>
                <a:hlinkClick r:id="rId4"/>
              </a:rPr>
              <a:t>aka.ms/azuresqlfundamentals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hlinkClick r:id="rId5"/>
              </a:rPr>
              <a:t>aka.ms/</a:t>
            </a:r>
            <a:r>
              <a:rPr lang="en-US" sz="1600" b="1" dirty="0" err="1">
                <a:solidFill>
                  <a:schemeClr val="accent1"/>
                </a:solidFill>
                <a:latin typeface="+mn-lt"/>
                <a:hlinkClick r:id="rId5"/>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hlinkClick r:id="rId6"/>
              </a:rPr>
              <a:t>aka.ms/azuresql4beginners</a:t>
            </a:r>
            <a:endParaRPr lang="en-US" sz="1600" b="1" dirty="0">
              <a:solidFill>
                <a:schemeClr val="accent1"/>
              </a:solidFill>
              <a:latin typeface="+mn-lt"/>
            </a:endParaRPr>
          </a:p>
          <a:p>
            <a:pPr marL="0" indent="0">
              <a:buNone/>
            </a:pPr>
            <a:r>
              <a:rPr lang="en-US" sz="1600" b="1" dirty="0">
                <a:solidFill>
                  <a:schemeClr val="accent1"/>
                </a:solidFill>
                <a:latin typeface="+mn-lt"/>
                <a:hlinkClick r:id="rId7"/>
              </a:rPr>
              <a:t>aka.ms/</a:t>
            </a:r>
            <a:r>
              <a:rPr lang="en-US" sz="1600" b="1" dirty="0" err="1">
                <a:solidFill>
                  <a:schemeClr val="accent1"/>
                </a:solidFill>
                <a:latin typeface="+mn-lt"/>
                <a:hlinkClick r:id="rId7"/>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9062" y="4316683"/>
            <a:ext cx="495293" cy="495293"/>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930" y="2541990"/>
            <a:ext cx="309557" cy="495293"/>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850" y="3427240"/>
            <a:ext cx="339720" cy="495293"/>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9062" y="1682338"/>
            <a:ext cx="495293" cy="495293"/>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sp>
        <p:nvSpPr>
          <p:cNvPr id="31" name="Rectangle 30">
            <a:extLst>
              <a:ext uri="{FF2B5EF4-FFF2-40B4-BE49-F238E27FC236}">
                <a16:creationId xmlns:a16="http://schemas.microsoft.com/office/drawing/2014/main" id="{DFEA9B5A-13FF-4422-9D24-8BEA01B8A8FC}"/>
              </a:ext>
            </a:extLst>
          </p:cNvPr>
          <p:cNvSpPr/>
          <p:nvPr/>
        </p:nvSpPr>
        <p:spPr>
          <a:xfrm>
            <a:off x="5653969" y="4548680"/>
            <a:ext cx="5856916" cy="749112"/>
          </a:xfrm>
          <a:prstGeom prst="rect">
            <a:avLst/>
          </a:prstGeom>
          <a:noFill/>
        </p:spPr>
        <p:txBody>
          <a:bodyPr wrap="none" lIns="96770" tIns="48385" rIns="96770" bIns="48385">
            <a:spAutoFit/>
          </a:bodyPr>
          <a:lstStyle/>
          <a:p>
            <a:pPr algn="ctr"/>
            <a:r>
              <a:rPr lang="en-US" sz="4233"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AKA.MS/ANNALYTICS</a:t>
            </a:r>
          </a:p>
        </p:txBody>
      </p:sp>
      <p:sp>
        <p:nvSpPr>
          <p:cNvPr id="32" name="TextBox 31">
            <a:extLst>
              <a:ext uri="{FF2B5EF4-FFF2-40B4-BE49-F238E27FC236}">
                <a16:creationId xmlns:a16="http://schemas.microsoft.com/office/drawing/2014/main" id="{6B316F55-A47A-409A-876D-2EC62F884FD4}"/>
              </a:ext>
            </a:extLst>
          </p:cNvPr>
          <p:cNvSpPr txBox="1"/>
          <p:nvPr/>
        </p:nvSpPr>
        <p:spPr>
          <a:xfrm>
            <a:off x="2862828" y="5316993"/>
            <a:ext cx="8996141" cy="293157"/>
          </a:xfrm>
          <a:prstGeom prst="rect">
            <a:avLst/>
          </a:prstGeom>
          <a:noFill/>
        </p:spPr>
        <p:txBody>
          <a:bodyPr wrap="square" lIns="0" tIns="0" rIns="0" bIns="0" rtlCol="0">
            <a:spAutoFit/>
          </a:bodyPr>
          <a:lstStyle/>
          <a:p>
            <a:pPr marL="483855" indent="-483855" defTabSz="967675">
              <a:spcAft>
                <a:spcPts val="635"/>
              </a:spcAft>
              <a:defRPr/>
            </a:pPr>
            <a:r>
              <a:rPr lang="en-US" sz="1905" dirty="0">
                <a:latin typeface="Segoe UI"/>
              </a:rPr>
              <a:t> 				#AzureSQL	@AzureSQL	@AnalyticAnna</a:t>
            </a:r>
          </a:p>
        </p:txBody>
      </p:sp>
      <p:sp>
        <p:nvSpPr>
          <p:cNvPr id="33" name="TextBox 32">
            <a:extLst>
              <a:ext uri="{FF2B5EF4-FFF2-40B4-BE49-F238E27FC236}">
                <a16:creationId xmlns:a16="http://schemas.microsoft.com/office/drawing/2014/main" id="{701C0103-6983-445F-B694-8910F7BC98CC}"/>
              </a:ext>
            </a:extLst>
          </p:cNvPr>
          <p:cNvSpPr txBox="1"/>
          <p:nvPr/>
        </p:nvSpPr>
        <p:spPr>
          <a:xfrm>
            <a:off x="2892764" y="4333267"/>
            <a:ext cx="8996141" cy="293157"/>
          </a:xfrm>
          <a:prstGeom prst="rect">
            <a:avLst/>
          </a:prstGeom>
          <a:noFill/>
        </p:spPr>
        <p:txBody>
          <a:bodyPr wrap="square" lIns="0" tIns="0" rIns="0" bIns="0" rtlCol="0">
            <a:spAutoFit/>
          </a:bodyPr>
          <a:lstStyle/>
          <a:p>
            <a:pPr marL="483855" indent="-483855" defTabSz="967675">
              <a:spcAft>
                <a:spcPts val="635"/>
              </a:spcAft>
              <a:defRPr/>
            </a:pPr>
            <a:r>
              <a:rPr lang="en-US" sz="1905" dirty="0">
                <a:latin typeface="Segoe UI"/>
              </a:rPr>
              <a:t> 				This deck:</a:t>
            </a:r>
          </a:p>
        </p:txBody>
      </p:sp>
      <p:grpSp>
        <p:nvGrpSpPr>
          <p:cNvPr id="48" name="Group 47">
            <a:extLst>
              <a:ext uri="{FF2B5EF4-FFF2-40B4-BE49-F238E27FC236}">
                <a16:creationId xmlns:a16="http://schemas.microsoft.com/office/drawing/2014/main" id="{0E558718-91AC-4752-81DF-9CC5AA7B6724}"/>
              </a:ext>
            </a:extLst>
          </p:cNvPr>
          <p:cNvGrpSpPr/>
          <p:nvPr/>
        </p:nvGrpSpPr>
        <p:grpSpPr>
          <a:xfrm>
            <a:off x="0" y="6215635"/>
            <a:ext cx="11444140" cy="324677"/>
            <a:chOff x="0" y="6058468"/>
            <a:chExt cx="11444140" cy="324677"/>
          </a:xfrm>
        </p:grpSpPr>
        <p:cxnSp>
          <p:nvCxnSpPr>
            <p:cNvPr id="49" name="Straight Arrow Connector 48">
              <a:extLst>
                <a:ext uri="{FF2B5EF4-FFF2-40B4-BE49-F238E27FC236}">
                  <a16:creationId xmlns:a16="http://schemas.microsoft.com/office/drawing/2014/main" id="{79E185B0-93F8-4E6F-9FA3-653CB083188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C5FEC15-85C1-4A87-9A36-2B09F7B64AB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4264D9F9-BACA-4971-BF69-B8A535AE8B5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314205E-BE11-4349-9452-CC701E0F43A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F9644E8E-E4A2-43C7-808F-5006F728811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6C66E76C-B119-4824-8083-66D4747C07B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B3338684-637C-41C3-AE85-53C2D43E940C}"/>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6" name="TextBox 65">
              <a:extLst>
                <a:ext uri="{FF2B5EF4-FFF2-40B4-BE49-F238E27FC236}">
                  <a16:creationId xmlns:a16="http://schemas.microsoft.com/office/drawing/2014/main" id="{CD6103D2-E9D3-48BA-9167-D29E35FDC7D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7" name="TextBox 66">
              <a:extLst>
                <a:ext uri="{FF2B5EF4-FFF2-40B4-BE49-F238E27FC236}">
                  <a16:creationId xmlns:a16="http://schemas.microsoft.com/office/drawing/2014/main" id="{D997E2F3-962B-48FF-A393-ACDCE3F2CC3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8" name="TextBox 67">
              <a:extLst>
                <a:ext uri="{FF2B5EF4-FFF2-40B4-BE49-F238E27FC236}">
                  <a16:creationId xmlns:a16="http://schemas.microsoft.com/office/drawing/2014/main" id="{78878155-162E-480F-990D-609982430EC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9" name="TextBox 68">
              <a:extLst>
                <a:ext uri="{FF2B5EF4-FFF2-40B4-BE49-F238E27FC236}">
                  <a16:creationId xmlns:a16="http://schemas.microsoft.com/office/drawing/2014/main" id="{126214E8-D1F0-4EF9-828C-96E3EB2CA42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3488970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dirty="0">
                <a:solidFill>
                  <a:schemeClr val="bg2"/>
                </a:solidFill>
              </a:rPr>
              <a:t>twitter: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Extra demos?</a:t>
            </a:r>
            <a:br>
              <a:rPr lang="en-US" sz="4400" dirty="0">
                <a:solidFill>
                  <a:schemeClr val="accent6"/>
                </a:solidFill>
              </a:rPr>
            </a:br>
            <a:r>
              <a:rPr lang="en-US" sz="4400" dirty="0">
                <a:solidFill>
                  <a:schemeClr val="accent2"/>
                </a:solidFill>
              </a:rPr>
              <a:t>Hyperscale</a:t>
            </a:r>
            <a:br>
              <a:rPr lang="en-US" sz="4400" dirty="0">
                <a:solidFill>
                  <a:schemeClr val="accent2"/>
                </a:solidFill>
              </a:rPr>
            </a:br>
            <a:r>
              <a:rPr lang="en-US" sz="4400" dirty="0">
                <a:solidFill>
                  <a:schemeClr val="accent2"/>
                </a:solidFill>
              </a:rPr>
              <a:t>Serverless</a:t>
            </a:r>
            <a:endParaRPr lang="en-US" sz="4400" spc="0" dirty="0">
              <a:solidFill>
                <a:schemeClr val="accent2"/>
              </a:solidFill>
            </a:endParaRPr>
          </a:p>
        </p:txBody>
      </p:sp>
    </p:spTree>
    <p:extLst>
      <p:ext uri="{BB962C8B-B14F-4D97-AF65-F5344CB8AC3E}">
        <p14:creationId xmlns:p14="http://schemas.microsoft.com/office/powerpoint/2010/main" val="194156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1045052301"/>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1" dur="500"/>
                                        <p:tgtEl>
                                          <p:spTgt spid="13">
                                            <p:graphicEl>
                                              <a:dgm id="{D9CF18BD-C653-4760-9527-952FD3B60B7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4" dur="500"/>
                                        <p:tgtEl>
                                          <p:spTgt spid="13">
                                            <p:graphicEl>
                                              <a:dgm id="{4DAC5C6B-ABD2-42AD-9A72-4BFA439061C5}"/>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17" dur="500"/>
                                        <p:tgtEl>
                                          <p:spTgt spid="13">
                                            <p:graphicEl>
                                              <a:dgm id="{BE0BF8CC-38A1-4B01-9752-24691B06D1B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20" dur="500"/>
                                        <p:tgtEl>
                                          <p:spTgt spid="13">
                                            <p:graphicEl>
                                              <a:dgm id="{B2FD37B0-F01B-4D44-8CF8-218202E0D1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3" dur="500"/>
                                        <p:tgtEl>
                                          <p:spTgt spid="13">
                                            <p:graphicEl>
                                              <a:dgm id="{CB2CFD90-D3B6-4E12-8EDF-2099CE76871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6" dur="500"/>
                                        <p:tgtEl>
                                          <p:spTgt spid="13">
                                            <p:graphicEl>
                                              <a:dgm id="{D4B58DA4-2829-48E9-87D6-EF70B809CD8A}"/>
                                            </p:graphic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0" dur="500"/>
                                        <p:tgtEl>
                                          <p:spTgt spid="13">
                                            <p:graphicEl>
                                              <a:dgm id="{52EA3B33-2EB4-405C-8052-10B3DD9273E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33" dur="500"/>
                                        <p:tgtEl>
                                          <p:spTgt spid="13">
                                            <p:graphicEl>
                                              <a:dgm id="{DC2579D0-3651-4E01-897D-55711A96252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6" dur="500"/>
                                        <p:tgtEl>
                                          <p:spTgt spid="13">
                                            <p:graphicEl>
                                              <a:dgm id="{F8953688-8D81-4BD0-A4E8-A4763BC523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39" dur="500"/>
                                        <p:tgtEl>
                                          <p:spTgt spid="13">
                                            <p:graphicEl>
                                              <a:dgm id="{3543A269-1329-409E-9909-058A6F634ED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2" dur="500"/>
                                        <p:tgtEl>
                                          <p:spTgt spid="13">
                                            <p:graphicEl>
                                              <a:dgm id="{48B40D64-EA99-4B20-B620-BDEEAA6834A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45" dur="500"/>
                                        <p:tgtEl>
                                          <p:spTgt spid="13">
                                            <p:graphicEl>
                                              <a:dgm id="{DDF7C214-567B-4CA0-8E05-C70120EBAA36}"/>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49" dur="500"/>
                                        <p:tgtEl>
                                          <p:spTgt spid="13">
                                            <p:graphicEl>
                                              <a:dgm id="{974A0F23-9B70-46E2-9BEA-A161DEEB30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2" dur="500"/>
                                        <p:tgtEl>
                                          <p:spTgt spid="13">
                                            <p:graphicEl>
                                              <a:dgm id="{1E7FCD4B-245F-4841-A130-F437A082A43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5" dur="500"/>
                                        <p:tgtEl>
                                          <p:spTgt spid="13">
                                            <p:graphicEl>
                                              <a:dgm id="{6BF1D37F-E363-4EDE-BB62-3D33AEE4F697}"/>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58" dur="500"/>
                                        <p:tgtEl>
                                          <p:spTgt spid="13">
                                            <p:graphicEl>
                                              <a:dgm id="{709DD593-B36D-4A82-9CA5-7EB0BF33F2C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1" dur="500"/>
                                        <p:tgtEl>
                                          <p:spTgt spid="13">
                                            <p:graphicEl>
                                              <a:dgm id="{4834ED91-36CE-447C-B8D4-984AC9474013}"/>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64" dur="500"/>
                                        <p:tgtEl>
                                          <p:spTgt spid="13">
                                            <p:graphicEl>
                                              <a:dgm id="{D79D0623-4A0F-4113-B221-A03DD8A63E74}"/>
                                            </p:graphic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68" dur="500"/>
                                        <p:tgtEl>
                                          <p:spTgt spid="13">
                                            <p:graphicEl>
                                              <a:dgm id="{F2AE6278-65FD-49DF-B70A-DC2E6C36130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71" dur="500"/>
                                        <p:tgtEl>
                                          <p:spTgt spid="13">
                                            <p:graphicEl>
                                              <a:dgm id="{01335C1C-DE3D-4466-A6DE-1B995F7663B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74" dur="500"/>
                                        <p:tgtEl>
                                          <p:spTgt spid="13">
                                            <p:graphicEl>
                                              <a:dgm id="{FBE3BF6D-9FF1-4FDA-B10E-0EDE52641AD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7" dur="500"/>
                                        <p:tgtEl>
                                          <p:spTgt spid="13">
                                            <p:graphicEl>
                                              <a:dgm id="{61CF7BAE-8B04-48ED-A9AA-E2DD4896D227}"/>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80" dur="500"/>
                                        <p:tgtEl>
                                          <p:spTgt spid="13">
                                            <p:graphicEl>
                                              <a:dgm id="{218B202C-0784-44AF-AD9E-F0018E1A94B0}"/>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83" dur="500"/>
                                        <p:tgtEl>
                                          <p:spTgt spid="13">
                                            <p:graphicEl>
                                              <a:dgm id="{D8AA9A4F-D53B-4C45-8D15-EEE1642F0DBC}"/>
                                            </p:graphicEl>
                                          </p:spTgt>
                                        </p:tgtEl>
                                      </p:cBhvr>
                                    </p:animEffect>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87" dur="500"/>
                                        <p:tgtEl>
                                          <p:spTgt spid="13">
                                            <p:graphicEl>
                                              <a:dgm id="{DC12CFBB-7A5D-422A-8058-0FEECFD65D6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90" dur="500"/>
                                        <p:tgtEl>
                                          <p:spTgt spid="13">
                                            <p:graphicEl>
                                              <a:dgm id="{F1CBD4BE-969B-4486-A695-DC1D5CAB272D}"/>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93" dur="500"/>
                                        <p:tgtEl>
                                          <p:spTgt spid="13">
                                            <p:graphicEl>
                                              <a:dgm id="{6278E80A-BCFC-4189-AE7B-1691FB8AE80D}"/>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96" dur="500"/>
                                        <p:tgtEl>
                                          <p:spTgt spid="13">
                                            <p:graphicEl>
                                              <a:dgm id="{01F13611-824C-446F-B499-F967151974B1}"/>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99" dur="500"/>
                                        <p:tgtEl>
                                          <p:spTgt spid="13">
                                            <p:graphicEl>
                                              <a:dgm id="{EF110A13-FCBC-47DD-AE79-EC993998E6B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02" dur="500"/>
                                        <p:tgtEl>
                                          <p:spTgt spid="13">
                                            <p:graphicEl>
                                              <a:dgm id="{A5BE71DF-C37C-4F2A-9734-B1D1F8575720}"/>
                                            </p:graphicEl>
                                          </p:spTgt>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06" dur="500"/>
                                        <p:tgtEl>
                                          <p:spTgt spid="13">
                                            <p:graphicEl>
                                              <a:dgm id="{5293DF7D-452E-4C56-9B51-32317CFB04D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09" dur="500"/>
                                        <p:tgtEl>
                                          <p:spTgt spid="13">
                                            <p:graphicEl>
                                              <a:dgm id="{30D44984-3A2C-4CAC-8D87-F097FA251E44}"/>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12" dur="500"/>
                                        <p:tgtEl>
                                          <p:spTgt spid="13">
                                            <p:graphicEl>
                                              <a:dgm id="{240E7FBE-C865-407A-AADD-6DA049BA2859}"/>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15" dur="500"/>
                                        <p:tgtEl>
                                          <p:spTgt spid="13">
                                            <p:graphicEl>
                                              <a:dgm id="{60FAF9D9-DA8C-40BC-B90A-6768F9FD68EA}"/>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18" dur="500"/>
                                        <p:tgtEl>
                                          <p:spTgt spid="13">
                                            <p:graphicEl>
                                              <a:dgm id="{56ADB5EA-A5C5-4B6F-9257-5AF5D80E59F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21" dur="500"/>
                                        <p:tgtEl>
                                          <p:spTgt spid="13">
                                            <p:graphicEl>
                                              <a:dgm id="{CC69FFE9-758C-4AFE-941C-838434F0E077}"/>
                                            </p:graphicEl>
                                          </p:spTgt>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25" dur="500"/>
                                        <p:tgtEl>
                                          <p:spTgt spid="13">
                                            <p:graphicEl>
                                              <a:dgm id="{98238378-CA86-4555-809D-878D4E51DCB8}"/>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28" dur="500"/>
                                        <p:tgtEl>
                                          <p:spTgt spid="13">
                                            <p:graphicEl>
                                              <a:dgm id="{035B2F06-DF58-456F-94CB-BC9DABC7BB1D}"/>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31" dur="500"/>
                                        <p:tgtEl>
                                          <p:spTgt spid="13">
                                            <p:graphicEl>
                                              <a:dgm id="{29A3FFDF-C4FF-4AC7-9D1E-B26B2FAE95CD}"/>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34" dur="500"/>
                                        <p:tgtEl>
                                          <p:spTgt spid="13">
                                            <p:graphicEl>
                                              <a:dgm id="{A8F7AE89-82D0-4DDD-BB3E-5919A1B97A5D}"/>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37" dur="500"/>
                                        <p:tgtEl>
                                          <p:spTgt spid="13">
                                            <p:graphicEl>
                                              <a:dgm id="{32C68120-95FE-49F6-8FA0-955148FEE4FE}"/>
                                            </p:graphic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40" dur="500"/>
                                        <p:tgtEl>
                                          <p:spTgt spid="13">
                                            <p:graphicEl>
                                              <a:dgm id="{93115257-A1D5-41DB-A1B2-B11B956D6557}"/>
                                            </p:graphicEl>
                                          </p:spTgt>
                                        </p:tgtEl>
                                      </p:cBhvr>
                                    </p:animEffect>
                                  </p:childTnLst>
                                </p:cTn>
                              </p:par>
                            </p:childTnLst>
                          </p:cTn>
                        </p:par>
                        <p:par>
                          <p:cTn id="141" fill="hold">
                            <p:stCondLst>
                              <p:cond delay="4000"/>
                            </p:stCondLst>
                            <p:childTnLst>
                              <p:par>
                                <p:cTn id="142" presetID="10" presetClass="entr" presetSubtype="0" fill="hold" grpId="0" nodeType="afterEffect">
                                  <p:stCondLst>
                                    <p:cond delay="0"/>
                                  </p:stCondLst>
                                  <p:childTnLst>
                                    <p:set>
                                      <p:cBhvr>
                                        <p:cTn id="143"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44" dur="500"/>
                                        <p:tgtEl>
                                          <p:spTgt spid="13">
                                            <p:graphicEl>
                                              <a:dgm id="{BD564CF5-EA25-4734-86C1-A853C820E9B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47" dur="500"/>
                                        <p:tgtEl>
                                          <p:spTgt spid="13">
                                            <p:graphicEl>
                                              <a:dgm id="{465A2C4C-7E90-452A-B14B-B7C332F3AFEF}"/>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50" dur="500"/>
                                        <p:tgtEl>
                                          <p:spTgt spid="13">
                                            <p:graphicEl>
                                              <a:dgm id="{AF7FEEB2-6A00-45C3-A9E2-F6D08E8A6ECB}"/>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53" dur="500"/>
                                        <p:tgtEl>
                                          <p:spTgt spid="13">
                                            <p:graphicEl>
                                              <a:dgm id="{D3D1E2CE-EBF0-441F-A5A4-94CA49DAFDC1}"/>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56" dur="500"/>
                                        <p:tgtEl>
                                          <p:spTgt spid="13">
                                            <p:graphicEl>
                                              <a:dgm id="{B1F37C2F-7445-4AC7-8D86-7A5E29D7B54F}"/>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59" dur="500"/>
                                        <p:tgtEl>
                                          <p:spTgt spid="13">
                                            <p:graphicEl>
                                              <a:dgm id="{917ACB6D-1602-4108-9B15-A94A065E8FDD}"/>
                                            </p:graphicEl>
                                          </p:spTgt>
                                        </p:tgtEl>
                                      </p:cBhvr>
                                    </p:animEffect>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63" dur="500"/>
                                        <p:tgtEl>
                                          <p:spTgt spid="13">
                                            <p:graphicEl>
                                              <a:dgm id="{A4293CF1-5934-49DC-8F59-D580A9F73673}"/>
                                            </p:graphic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66" dur="500"/>
                                        <p:tgtEl>
                                          <p:spTgt spid="13">
                                            <p:graphicEl>
                                              <a:dgm id="{6BAD957E-D896-4E33-8FED-B66CEEDE7C52}"/>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69" dur="500"/>
                                        <p:tgtEl>
                                          <p:spTgt spid="13">
                                            <p:graphicEl>
                                              <a:dgm id="{86B023C2-AD15-466D-8B5A-5B82C13F80E0}"/>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72" dur="500"/>
                                        <p:tgtEl>
                                          <p:spTgt spid="13">
                                            <p:graphicEl>
                                              <a:dgm id="{682834C6-6C60-4716-A538-CEB0B38E6892}"/>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175" dur="500"/>
                                        <p:tgtEl>
                                          <p:spTgt spid="13">
                                            <p:graphicEl>
                                              <a:dgm id="{53648BC2-65C6-4B8F-8795-28344210DDDB}"/>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178" dur="500"/>
                                        <p:tgtEl>
                                          <p:spTgt spid="13">
                                            <p:graphicEl>
                                              <a:dgm id="{89365B68-B858-46BA-B1FA-B43AB669D9ED}"/>
                                            </p:graphicEl>
                                          </p:spTgt>
                                        </p:tgtEl>
                                      </p:cBhvr>
                                    </p:animEffect>
                                  </p:childTnLst>
                                </p:cTn>
                              </p:par>
                            </p:childTnLst>
                          </p:cTn>
                        </p:par>
                        <p:par>
                          <p:cTn id="179" fill="hold">
                            <p:stCondLst>
                              <p:cond delay="5000"/>
                            </p:stCondLst>
                            <p:childTnLst>
                              <p:par>
                                <p:cTn id="180" presetID="10" presetClass="entr" presetSubtype="0" fill="hold" grpId="0" nodeType="afterEffect">
                                  <p:stCondLst>
                                    <p:cond delay="0"/>
                                  </p:stCondLst>
                                  <p:childTnLst>
                                    <p:set>
                                      <p:cBhvr>
                                        <p:cTn id="181"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182" dur="500"/>
                                        <p:tgtEl>
                                          <p:spTgt spid="13">
                                            <p:graphicEl>
                                              <a:dgm id="{9D1ED963-B587-4871-811A-E95983AC81B1}"/>
                                            </p:graphic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185" dur="500"/>
                                        <p:tgtEl>
                                          <p:spTgt spid="13">
                                            <p:graphicEl>
                                              <a:dgm id="{F63FF71E-CAA4-4EDB-ACC7-4DB83BE222AD}"/>
                                            </p:graphic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188" dur="500"/>
                                        <p:tgtEl>
                                          <p:spTgt spid="13">
                                            <p:graphicEl>
                                              <a:dgm id="{84F9DAB1-3180-4BAC-998C-62D3D6D03BC0}"/>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191" dur="500"/>
                                        <p:tgtEl>
                                          <p:spTgt spid="13">
                                            <p:graphicEl>
                                              <a:dgm id="{CF9632A1-6FEE-4FD2-8E8E-CB0E31403F6E}"/>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194" dur="500"/>
                                        <p:tgtEl>
                                          <p:spTgt spid="13">
                                            <p:graphicEl>
                                              <a:dgm id="{869FEED5-CD70-49E8-BF51-B4E248BBFFF7}"/>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197" dur="500"/>
                                        <p:tgtEl>
                                          <p:spTgt spid="13">
                                            <p:graphicEl>
                                              <a:dgm id="{6FF275F1-277A-438B-8903-8476A0F86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DTC,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err="1">
                <a:solidFill>
                  <a:schemeClr val="tx1"/>
                </a:solidFill>
              </a:rPr>
              <a:t>Tempdb</a:t>
            </a:r>
            <a:r>
              <a:rPr lang="en-US" sz="1200">
                <a:solidFill>
                  <a:schemeClr val="tx1"/>
                </a:solidFill>
              </a:rPr>
              <a:t> on local SSD</a:t>
            </a:r>
          </a:p>
          <a:p>
            <a:pPr lvl="0"/>
            <a:r>
              <a:rPr lang="en-US" sz="1200">
                <a:solidFill>
                  <a:schemeClr val="tx1"/>
                </a:solidFill>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lvl="0" algn="r"/>
            <a:r>
              <a:rPr lang="en-US" sz="1600">
                <a:solidFill>
                  <a:schemeClr val="accent1"/>
                </a:solidFill>
                <a:latin typeface="+mj-lt"/>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6.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A82CEC4-3C45-4F35-A887-7FD3B932C023}">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72c0272b-f05b-475f-9459-f7525b8ef3e1"/>
    <ds:schemaRef ds:uri="http://purl.org/dc/terms/"/>
    <ds:schemaRef ds:uri="http://purl.org/dc/dcmitype/"/>
    <ds:schemaRef ds:uri="3ae6f26d-9444-4782-a775-fd15bae28999"/>
    <ds:schemaRef ds:uri="http://schemas.microsoft.com/office/infopath/2007/PartnerControls"/>
    <ds:schemaRef ds:uri="http://schemas.microsoft.com/sharepoint/v3"/>
    <ds:schemaRef ds:uri="http://www.w3.org/XML/1998/namespace"/>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1345</TotalTime>
  <Words>5726</Words>
  <Application>Microsoft Office PowerPoint</Application>
  <PresentationFormat>Widescreen</PresentationFormat>
  <Paragraphs>932</Paragraphs>
  <Slides>27</Slides>
  <Notes>27</Notes>
  <HiddenSlides>0</HiddenSlides>
  <MMClips>0</MMClips>
  <ScaleCrop>false</ScaleCrop>
  <HeadingPairs>
    <vt:vector size="6" baseType="variant">
      <vt:variant>
        <vt:lpstr>Fonts Used</vt:lpstr>
      </vt:variant>
      <vt:variant>
        <vt:i4>9</vt:i4>
      </vt:variant>
      <vt:variant>
        <vt:lpstr>Theme</vt:lpstr>
      </vt:variant>
      <vt:variant>
        <vt:i4>16</vt:i4>
      </vt:variant>
      <vt:variant>
        <vt:lpstr>Slide Titles</vt:lpstr>
      </vt:variant>
      <vt:variant>
        <vt:i4>27</vt:i4>
      </vt:variant>
    </vt:vector>
  </HeadingPairs>
  <TitlesOfParts>
    <vt:vector size="52" baseType="lpstr">
      <vt:lpstr>Arial</vt:lpstr>
      <vt:lpstr>Calibri</vt:lpstr>
      <vt:lpstr>Consolas</vt:lpstr>
      <vt:lpstr>Segoe UI</vt:lpstr>
      <vt:lpstr>Segoe UI </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9-51120_Microsoft_Ready_Template_Light</vt:lpstr>
      <vt:lpstr>1_9-51120_Microsoft_Ready_Template_Light</vt:lpstr>
      <vt:lpstr>PowerPoint Presentation</vt:lpstr>
      <vt:lpstr>Introduction to Azure SQL</vt:lpstr>
      <vt:lpstr>History of Azure SQL</vt:lpstr>
      <vt:lpstr>Azure SQL has come a long way</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Which Azure SQL offering is right for you?</vt:lpstr>
      <vt:lpstr>General Purpose High Availability</vt:lpstr>
      <vt:lpstr>Business Critical High Availability</vt:lpstr>
      <vt:lpstr>Demo Faster failovers with Business critical</vt:lpstr>
      <vt:lpstr>Hyperscale High Availability</vt:lpstr>
      <vt:lpstr>Knowledge check</vt:lpstr>
      <vt:lpstr>Service tiers – SQL Database and Managed Instance</vt:lpstr>
      <vt:lpstr>PowerPoint Presentation</vt:lpstr>
      <vt:lpstr>Knowledge check</vt:lpstr>
      <vt:lpstr>Hardware</vt:lpstr>
      <vt:lpstr>Interfaces for Azure SQL</vt:lpstr>
      <vt:lpstr>Demo Azure SQL unified experience</vt:lpstr>
      <vt:lpstr>Summary</vt:lpstr>
      <vt:lpstr>Resources</vt:lpstr>
      <vt:lpstr>PowerPoint Presentation</vt:lpstr>
      <vt:lpstr>Extra demos? Hyperscale Serverless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Anna</cp:lastModifiedBy>
  <cp:revision>5</cp:revision>
  <cp:lastPrinted>2020-09-29T11:30:15Z</cp:lastPrinted>
  <dcterms:created xsi:type="dcterms:W3CDTF">2020-07-30T15:44:50Z</dcterms:created>
  <dcterms:modified xsi:type="dcterms:W3CDTF">2020-10-20T17:59:48Z</dcterms:modified>
  <cp:category/>
</cp:coreProperties>
</file>